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6"/>
  </p:notesMasterIdLst>
  <p:sldIdLst>
    <p:sldId id="256" r:id="rId5"/>
    <p:sldId id="257" r:id="rId6"/>
    <p:sldId id="258" r:id="rId7"/>
    <p:sldId id="259" r:id="rId8"/>
    <p:sldId id="263" r:id="rId9"/>
    <p:sldId id="260" r:id="rId10"/>
    <p:sldId id="261" r:id="rId11"/>
    <p:sldId id="262" r:id="rId12"/>
    <p:sldId id="264" r:id="rId13"/>
    <p:sldId id="265" r:id="rId14"/>
    <p:sldId id="266" r:id="rId15"/>
    <p:sldId id="267" r:id="rId16"/>
    <p:sldId id="268" r:id="rId17"/>
    <p:sldId id="269" r:id="rId18"/>
    <p:sldId id="270" r:id="rId19"/>
    <p:sldId id="277" r:id="rId20"/>
    <p:sldId id="272" r:id="rId21"/>
    <p:sldId id="271" r:id="rId22"/>
    <p:sldId id="273" r:id="rId23"/>
    <p:sldId id="274" r:id="rId24"/>
    <p:sldId id="275" r:id="rId25"/>
    <p:sldId id="278" r:id="rId26"/>
    <p:sldId id="279" r:id="rId27"/>
    <p:sldId id="280" r:id="rId28"/>
    <p:sldId id="281" r:id="rId29"/>
    <p:sldId id="276" r:id="rId30"/>
    <p:sldId id="282" r:id="rId31"/>
    <p:sldId id="283" r:id="rId32"/>
    <p:sldId id="284" r:id="rId33"/>
    <p:sldId id="287" r:id="rId34"/>
    <p:sldId id="286" r:id="rId35"/>
    <p:sldId id="285" r:id="rId36"/>
    <p:sldId id="288" r:id="rId37"/>
    <p:sldId id="290" r:id="rId38"/>
    <p:sldId id="289" r:id="rId39"/>
    <p:sldId id="291" r:id="rId40"/>
    <p:sldId id="292" r:id="rId41"/>
    <p:sldId id="293" r:id="rId42"/>
    <p:sldId id="294" r:id="rId43"/>
    <p:sldId id="295" r:id="rId44"/>
    <p:sldId id="297" r:id="rId45"/>
    <p:sldId id="296"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9" r:id="rId76"/>
    <p:sldId id="331" r:id="rId77"/>
    <p:sldId id="332" r:id="rId78"/>
    <p:sldId id="330" r:id="rId79"/>
    <p:sldId id="328"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6" r:id="rId102"/>
    <p:sldId id="357" r:id="rId103"/>
    <p:sldId id="354" r:id="rId104"/>
    <p:sldId id="355" r:id="rId105"/>
    <p:sldId id="358" r:id="rId106"/>
    <p:sldId id="359" r:id="rId107"/>
    <p:sldId id="360" r:id="rId108"/>
    <p:sldId id="362" r:id="rId109"/>
    <p:sldId id="361" r:id="rId110"/>
    <p:sldId id="363" r:id="rId111"/>
    <p:sldId id="364" r:id="rId112"/>
    <p:sldId id="365" r:id="rId113"/>
    <p:sldId id="366" r:id="rId114"/>
    <p:sldId id="367" r:id="rId115"/>
    <p:sldId id="369" r:id="rId116"/>
    <p:sldId id="368"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 id="392" r:id="rId140"/>
    <p:sldId id="393" r:id="rId141"/>
    <p:sldId id="394" r:id="rId142"/>
    <p:sldId id="395" r:id="rId143"/>
    <p:sldId id="396" r:id="rId144"/>
    <p:sldId id="397" r:id="rId145"/>
    <p:sldId id="399" r:id="rId146"/>
    <p:sldId id="398" r:id="rId147"/>
    <p:sldId id="400" r:id="rId148"/>
    <p:sldId id="401" r:id="rId149"/>
    <p:sldId id="402" r:id="rId150"/>
    <p:sldId id="403" r:id="rId151"/>
    <p:sldId id="404" r:id="rId152"/>
    <p:sldId id="405" r:id="rId153"/>
    <p:sldId id="406" r:id="rId154"/>
    <p:sldId id="407" r:id="rId155"/>
    <p:sldId id="408" r:id="rId156"/>
    <p:sldId id="409" r:id="rId157"/>
    <p:sldId id="410" r:id="rId158"/>
    <p:sldId id="411" r:id="rId159"/>
    <p:sldId id="412" r:id="rId160"/>
    <p:sldId id="413" r:id="rId161"/>
    <p:sldId id="414" r:id="rId162"/>
    <p:sldId id="415" r:id="rId163"/>
    <p:sldId id="416" r:id="rId164"/>
    <p:sldId id="417" r:id="rId165"/>
    <p:sldId id="418" r:id="rId166"/>
    <p:sldId id="419" r:id="rId167"/>
    <p:sldId id="420" r:id="rId168"/>
    <p:sldId id="423" r:id="rId169"/>
    <p:sldId id="422" r:id="rId170"/>
    <p:sldId id="424" r:id="rId171"/>
    <p:sldId id="425" r:id="rId172"/>
    <p:sldId id="426" r:id="rId173"/>
    <p:sldId id="421" r:id="rId174"/>
    <p:sldId id="427" r:id="rId175"/>
    <p:sldId id="428" r:id="rId176"/>
    <p:sldId id="429" r:id="rId177"/>
    <p:sldId id="430" r:id="rId178"/>
    <p:sldId id="432" r:id="rId179"/>
    <p:sldId id="431" r:id="rId180"/>
    <p:sldId id="435" r:id="rId181"/>
    <p:sldId id="433" r:id="rId182"/>
    <p:sldId id="434" r:id="rId183"/>
    <p:sldId id="438" r:id="rId184"/>
    <p:sldId id="436" r:id="rId185"/>
    <p:sldId id="437" r:id="rId186"/>
    <p:sldId id="439" r:id="rId187"/>
    <p:sldId id="440" r:id="rId188"/>
    <p:sldId id="441" r:id="rId189"/>
    <p:sldId id="442" r:id="rId190"/>
    <p:sldId id="443" r:id="rId191"/>
    <p:sldId id="444" r:id="rId192"/>
    <p:sldId id="445" r:id="rId193"/>
    <p:sldId id="446" r:id="rId194"/>
    <p:sldId id="447" r:id="rId195"/>
    <p:sldId id="448" r:id="rId196"/>
    <p:sldId id="457" r:id="rId197"/>
    <p:sldId id="449" r:id="rId198"/>
    <p:sldId id="450" r:id="rId199"/>
    <p:sldId id="451" r:id="rId200"/>
    <p:sldId id="452" r:id="rId201"/>
    <p:sldId id="453" r:id="rId202"/>
    <p:sldId id="454" r:id="rId203"/>
    <p:sldId id="455" r:id="rId204"/>
    <p:sldId id="456" r:id="rId20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F0FEC4-564F-2B3F-F5BA-E4DF8D5D3473}" v="20" dt="2024-12-08T12:37:28.331"/>
    <p1510:client id="{702DFC77-E086-1706-BC6C-9209F6171F44}" v="2" dt="2024-12-07T17:50:45.4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notesMaster" Target="notesMasters/notesMaster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commentAuthors" Target="commentAuthors.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viewProps" Target="viewProps.xml"/><Relationship Id="rId190" Type="http://schemas.openxmlformats.org/officeDocument/2006/relationships/slide" Target="slides/slide186.xml"/><Relationship Id="rId204" Type="http://schemas.openxmlformats.org/officeDocument/2006/relationships/slide" Target="slides/slide200.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theme" Target="theme/theme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tableStyles" Target="tableStyle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microsoft.com/office/2016/11/relationships/changesInfo" Target="changesInfos/changesInfo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AYA SHANKARI B" userId="S::4vp23ai004@vcetputtur.ac.in::f53fe0d7-c4eb-4fa1-909e-86c6897b9ea5" providerId="AD" clId="Web-{47F0FEC4-564F-2B3F-F5BA-E4DF8D5D3473}"/>
    <pc:docChg chg="modSld">
      <pc:chgData name="AKSHAYA SHANKARI B" userId="S::4vp23ai004@vcetputtur.ac.in::f53fe0d7-c4eb-4fa1-909e-86c6897b9ea5" providerId="AD" clId="Web-{47F0FEC4-564F-2B3F-F5BA-E4DF8D5D3473}" dt="2024-12-08T12:37:28.331" v="19" actId="1076"/>
      <pc:docMkLst>
        <pc:docMk/>
      </pc:docMkLst>
      <pc:sldChg chg="modSp">
        <pc:chgData name="AKSHAYA SHANKARI B" userId="S::4vp23ai004@vcetputtur.ac.in::f53fe0d7-c4eb-4fa1-909e-86c6897b9ea5" providerId="AD" clId="Web-{47F0FEC4-564F-2B3F-F5BA-E4DF8D5D3473}" dt="2024-12-08T10:26:48.664" v="1" actId="1076"/>
        <pc:sldMkLst>
          <pc:docMk/>
          <pc:sldMk cId="170077548" sldId="259"/>
        </pc:sldMkLst>
        <pc:graphicFrameChg chg="mod">
          <ac:chgData name="AKSHAYA SHANKARI B" userId="S::4vp23ai004@vcetputtur.ac.in::f53fe0d7-c4eb-4fa1-909e-86c6897b9ea5" providerId="AD" clId="Web-{47F0FEC4-564F-2B3F-F5BA-E4DF8D5D3473}" dt="2024-12-08T10:26:48.664" v="1" actId="1076"/>
          <ac:graphicFrameMkLst>
            <pc:docMk/>
            <pc:sldMk cId="170077548" sldId="259"/>
            <ac:graphicFrameMk id="4" creationId="{00000000-0000-0000-0000-000000000000}"/>
          </ac:graphicFrameMkLst>
        </pc:graphicFrameChg>
      </pc:sldChg>
      <pc:sldChg chg="delSp">
        <pc:chgData name="AKSHAYA SHANKARI B" userId="S::4vp23ai004@vcetputtur.ac.in::f53fe0d7-c4eb-4fa1-909e-86c6897b9ea5" providerId="AD" clId="Web-{47F0FEC4-564F-2B3F-F5BA-E4DF8D5D3473}" dt="2024-12-08T12:22:32.171" v="2"/>
        <pc:sldMkLst>
          <pc:docMk/>
          <pc:sldMk cId="83935179" sldId="265"/>
        </pc:sldMkLst>
        <pc:spChg chg="del">
          <ac:chgData name="AKSHAYA SHANKARI B" userId="S::4vp23ai004@vcetputtur.ac.in::f53fe0d7-c4eb-4fa1-909e-86c6897b9ea5" providerId="AD" clId="Web-{47F0FEC4-564F-2B3F-F5BA-E4DF8D5D3473}" dt="2024-12-08T12:22:32.171" v="2"/>
          <ac:spMkLst>
            <pc:docMk/>
            <pc:sldMk cId="83935179" sldId="265"/>
            <ac:spMk id="2" creationId="{00000000-0000-0000-0000-000000000000}"/>
          </ac:spMkLst>
        </pc:spChg>
      </pc:sldChg>
      <pc:sldChg chg="modSp">
        <pc:chgData name="AKSHAYA SHANKARI B" userId="S::4vp23ai004@vcetputtur.ac.in::f53fe0d7-c4eb-4fa1-909e-86c6897b9ea5" providerId="AD" clId="Web-{47F0FEC4-564F-2B3F-F5BA-E4DF8D5D3473}" dt="2024-12-08T12:27:56.616" v="3" actId="1076"/>
        <pc:sldMkLst>
          <pc:docMk/>
          <pc:sldMk cId="3717520361" sldId="268"/>
        </pc:sldMkLst>
        <pc:picChg chg="mod">
          <ac:chgData name="AKSHAYA SHANKARI B" userId="S::4vp23ai004@vcetputtur.ac.in::f53fe0d7-c4eb-4fa1-909e-86c6897b9ea5" providerId="AD" clId="Web-{47F0FEC4-564F-2B3F-F5BA-E4DF8D5D3473}" dt="2024-12-08T12:27:56.616" v="3" actId="1076"/>
          <ac:picMkLst>
            <pc:docMk/>
            <pc:sldMk cId="3717520361" sldId="268"/>
            <ac:picMk id="1026" creationId="{00000000-0000-0000-0000-000000000000}"/>
          </ac:picMkLst>
        </pc:picChg>
      </pc:sldChg>
      <pc:sldChg chg="modSp">
        <pc:chgData name="AKSHAYA SHANKARI B" userId="S::4vp23ai004@vcetputtur.ac.in::f53fe0d7-c4eb-4fa1-909e-86c6897b9ea5" providerId="AD" clId="Web-{47F0FEC4-564F-2B3F-F5BA-E4DF8D5D3473}" dt="2024-12-08T12:30:04.134" v="4" actId="1076"/>
        <pc:sldMkLst>
          <pc:docMk/>
          <pc:sldMk cId="126761251" sldId="269"/>
        </pc:sldMkLst>
        <pc:picChg chg="mod">
          <ac:chgData name="AKSHAYA SHANKARI B" userId="S::4vp23ai004@vcetputtur.ac.in::f53fe0d7-c4eb-4fa1-909e-86c6897b9ea5" providerId="AD" clId="Web-{47F0FEC4-564F-2B3F-F5BA-E4DF8D5D3473}" dt="2024-12-08T12:30:04.134" v="4" actId="1076"/>
          <ac:picMkLst>
            <pc:docMk/>
            <pc:sldMk cId="126761251" sldId="269"/>
            <ac:picMk id="1026" creationId="{00000000-0000-0000-0000-000000000000}"/>
          </ac:picMkLst>
        </pc:picChg>
      </pc:sldChg>
      <pc:sldChg chg="addSp delSp modSp">
        <pc:chgData name="AKSHAYA SHANKARI B" userId="S::4vp23ai004@vcetputtur.ac.in::f53fe0d7-c4eb-4fa1-909e-86c6897b9ea5" providerId="AD" clId="Web-{47F0FEC4-564F-2B3F-F5BA-E4DF8D5D3473}" dt="2024-12-08T12:34:44.531" v="11"/>
        <pc:sldMkLst>
          <pc:docMk/>
          <pc:sldMk cId="2351146117" sldId="272"/>
        </pc:sldMkLst>
        <pc:spChg chg="del">
          <ac:chgData name="AKSHAYA SHANKARI B" userId="S::4vp23ai004@vcetputtur.ac.in::f53fe0d7-c4eb-4fa1-909e-86c6897b9ea5" providerId="AD" clId="Web-{47F0FEC4-564F-2B3F-F5BA-E4DF8D5D3473}" dt="2024-12-08T12:34:19.577" v="6"/>
          <ac:spMkLst>
            <pc:docMk/>
            <pc:sldMk cId="2351146117" sldId="272"/>
            <ac:spMk id="2" creationId="{00000000-0000-0000-0000-000000000000}"/>
          </ac:spMkLst>
        </pc:spChg>
        <pc:spChg chg="del mod">
          <ac:chgData name="AKSHAYA SHANKARI B" userId="S::4vp23ai004@vcetputtur.ac.in::f53fe0d7-c4eb-4fa1-909e-86c6897b9ea5" providerId="AD" clId="Web-{47F0FEC4-564F-2B3F-F5BA-E4DF8D5D3473}" dt="2024-12-08T12:34:44.531" v="11"/>
          <ac:spMkLst>
            <pc:docMk/>
            <pc:sldMk cId="2351146117" sldId="272"/>
            <ac:spMk id="3" creationId="{00000000-0000-0000-0000-000000000000}"/>
          </ac:spMkLst>
        </pc:spChg>
        <pc:picChg chg="add del">
          <ac:chgData name="AKSHAYA SHANKARI B" userId="S::4vp23ai004@vcetputtur.ac.in::f53fe0d7-c4eb-4fa1-909e-86c6897b9ea5" providerId="AD" clId="Web-{47F0FEC4-564F-2B3F-F5BA-E4DF8D5D3473}" dt="2024-12-08T12:34:27.781" v="8"/>
          <ac:picMkLst>
            <pc:docMk/>
            <pc:sldMk cId="2351146117" sldId="272"/>
            <ac:picMk id="2050" creationId="{00000000-0000-0000-0000-000000000000}"/>
          </ac:picMkLst>
        </pc:picChg>
      </pc:sldChg>
      <pc:sldChg chg="delSp">
        <pc:chgData name="AKSHAYA SHANKARI B" userId="S::4vp23ai004@vcetputtur.ac.in::f53fe0d7-c4eb-4fa1-909e-86c6897b9ea5" providerId="AD" clId="Web-{47F0FEC4-564F-2B3F-F5BA-E4DF8D5D3473}" dt="2024-12-08T12:30:26.651" v="5"/>
        <pc:sldMkLst>
          <pc:docMk/>
          <pc:sldMk cId="2298082769" sldId="277"/>
        </pc:sldMkLst>
        <pc:spChg chg="del">
          <ac:chgData name="AKSHAYA SHANKARI B" userId="S::4vp23ai004@vcetputtur.ac.in::f53fe0d7-c4eb-4fa1-909e-86c6897b9ea5" providerId="AD" clId="Web-{47F0FEC4-564F-2B3F-F5BA-E4DF8D5D3473}" dt="2024-12-08T12:30:26.651" v="5"/>
          <ac:spMkLst>
            <pc:docMk/>
            <pc:sldMk cId="2298082769" sldId="277"/>
            <ac:spMk id="2" creationId="{00000000-0000-0000-0000-000000000000}"/>
          </ac:spMkLst>
        </pc:spChg>
      </pc:sldChg>
      <pc:sldChg chg="delSp modSp">
        <pc:chgData name="AKSHAYA SHANKARI B" userId="S::4vp23ai004@vcetputtur.ac.in::f53fe0d7-c4eb-4fa1-909e-86c6897b9ea5" providerId="AD" clId="Web-{47F0FEC4-564F-2B3F-F5BA-E4DF8D5D3473}" dt="2024-12-08T12:37:02.331" v="16" actId="1076"/>
        <pc:sldMkLst>
          <pc:docMk/>
          <pc:sldMk cId="3897250614" sldId="278"/>
        </pc:sldMkLst>
        <pc:spChg chg="del">
          <ac:chgData name="AKSHAYA SHANKARI B" userId="S::4vp23ai004@vcetputtur.ac.in::f53fe0d7-c4eb-4fa1-909e-86c6897b9ea5" providerId="AD" clId="Web-{47F0FEC4-564F-2B3F-F5BA-E4DF8D5D3473}" dt="2024-12-08T12:36:55.549" v="15"/>
          <ac:spMkLst>
            <pc:docMk/>
            <pc:sldMk cId="3897250614" sldId="278"/>
            <ac:spMk id="2" creationId="{00000000-0000-0000-0000-000000000000}"/>
          </ac:spMkLst>
        </pc:spChg>
        <pc:spChg chg="del">
          <ac:chgData name="AKSHAYA SHANKARI B" userId="S::4vp23ai004@vcetputtur.ac.in::f53fe0d7-c4eb-4fa1-909e-86c6897b9ea5" providerId="AD" clId="Web-{47F0FEC4-564F-2B3F-F5BA-E4DF8D5D3473}" dt="2024-12-08T12:36:53.252" v="14"/>
          <ac:spMkLst>
            <pc:docMk/>
            <pc:sldMk cId="3897250614" sldId="278"/>
            <ac:spMk id="3" creationId="{00000000-0000-0000-0000-000000000000}"/>
          </ac:spMkLst>
        </pc:spChg>
        <pc:picChg chg="mod">
          <ac:chgData name="AKSHAYA SHANKARI B" userId="S::4vp23ai004@vcetputtur.ac.in::f53fe0d7-c4eb-4fa1-909e-86c6897b9ea5" providerId="AD" clId="Web-{47F0FEC4-564F-2B3F-F5BA-E4DF8D5D3473}" dt="2024-12-08T12:37:02.331" v="16" actId="1076"/>
          <ac:picMkLst>
            <pc:docMk/>
            <pc:sldMk cId="3897250614" sldId="278"/>
            <ac:picMk id="1026" creationId="{00000000-0000-0000-0000-000000000000}"/>
          </ac:picMkLst>
        </pc:picChg>
      </pc:sldChg>
      <pc:sldChg chg="delSp modSp">
        <pc:chgData name="AKSHAYA SHANKARI B" userId="S::4vp23ai004@vcetputtur.ac.in::f53fe0d7-c4eb-4fa1-909e-86c6897b9ea5" providerId="AD" clId="Web-{47F0FEC4-564F-2B3F-F5BA-E4DF8D5D3473}" dt="2024-12-08T12:37:28.331" v="19" actId="1076"/>
        <pc:sldMkLst>
          <pc:docMk/>
          <pc:sldMk cId="1789800267" sldId="279"/>
        </pc:sldMkLst>
        <pc:spChg chg="del">
          <ac:chgData name="AKSHAYA SHANKARI B" userId="S::4vp23ai004@vcetputtur.ac.in::f53fe0d7-c4eb-4fa1-909e-86c6897b9ea5" providerId="AD" clId="Web-{47F0FEC4-564F-2B3F-F5BA-E4DF8D5D3473}" dt="2024-12-08T12:37:13.722" v="18"/>
          <ac:spMkLst>
            <pc:docMk/>
            <pc:sldMk cId="1789800267" sldId="279"/>
            <ac:spMk id="2" creationId="{00000000-0000-0000-0000-000000000000}"/>
          </ac:spMkLst>
        </pc:spChg>
        <pc:spChg chg="del">
          <ac:chgData name="AKSHAYA SHANKARI B" userId="S::4vp23ai004@vcetputtur.ac.in::f53fe0d7-c4eb-4fa1-909e-86c6897b9ea5" providerId="AD" clId="Web-{47F0FEC4-564F-2B3F-F5BA-E4DF8D5D3473}" dt="2024-12-08T12:37:08.487" v="17"/>
          <ac:spMkLst>
            <pc:docMk/>
            <pc:sldMk cId="1789800267" sldId="279"/>
            <ac:spMk id="3" creationId="{00000000-0000-0000-0000-000000000000}"/>
          </ac:spMkLst>
        </pc:spChg>
        <pc:picChg chg="mod">
          <ac:chgData name="AKSHAYA SHANKARI B" userId="S::4vp23ai004@vcetputtur.ac.in::f53fe0d7-c4eb-4fa1-909e-86c6897b9ea5" providerId="AD" clId="Web-{47F0FEC4-564F-2B3F-F5BA-E4DF8D5D3473}" dt="2024-12-08T12:37:28.331" v="19" actId="1076"/>
          <ac:picMkLst>
            <pc:docMk/>
            <pc:sldMk cId="1789800267" sldId="279"/>
            <ac:picMk id="2050" creationId="{00000000-0000-0000-0000-000000000000}"/>
          </ac:picMkLst>
        </pc:picChg>
      </pc:sldChg>
    </pc:docChg>
  </pc:docChgLst>
  <pc:docChgLst>
    <pc:chgData name="PUSHANTH S B" userId="S::4vp23ai036@vcetputtur.ac.in::0ef087a0-0626-493e-a445-e517bf374281" providerId="AD" clId="Web-{6C2A0CA2-FD2C-76E4-AE24-9AE65952EA7D}"/>
    <pc:docChg chg="modSld">
      <pc:chgData name="PUSHANTH S B" userId="S::4vp23ai036@vcetputtur.ac.in::0ef087a0-0626-493e-a445-e517bf374281" providerId="AD" clId="Web-{6C2A0CA2-FD2C-76E4-AE24-9AE65952EA7D}" dt="2024-12-04T17:01:22.367" v="0" actId="1076"/>
      <pc:docMkLst>
        <pc:docMk/>
      </pc:docMkLst>
      <pc:sldChg chg="modSp">
        <pc:chgData name="PUSHANTH S B" userId="S::4vp23ai036@vcetputtur.ac.in::0ef087a0-0626-493e-a445-e517bf374281" providerId="AD" clId="Web-{6C2A0CA2-FD2C-76E4-AE24-9AE65952EA7D}" dt="2024-12-04T17:01:22.367" v="0" actId="1076"/>
        <pc:sldMkLst>
          <pc:docMk/>
          <pc:sldMk cId="1388422118" sldId="358"/>
        </pc:sldMkLst>
        <pc:spChg chg="mod">
          <ac:chgData name="PUSHANTH S B" userId="S::4vp23ai036@vcetputtur.ac.in::0ef087a0-0626-493e-a445-e517bf374281" providerId="AD" clId="Web-{6C2A0CA2-FD2C-76E4-AE24-9AE65952EA7D}" dt="2024-12-04T17:01:22.367" v="0" actId="1076"/>
          <ac:spMkLst>
            <pc:docMk/>
            <pc:sldMk cId="1388422118" sldId="358"/>
            <ac:spMk id="3" creationId="{ABAD29D9-DE2D-7BB3-6811-8073C05677E2}"/>
          </ac:spMkLst>
        </pc:spChg>
      </pc:sldChg>
    </pc:docChg>
  </pc:docChgLst>
  <pc:docChgLst>
    <pc:chgData name="M CHETHAN KESHAV BHAT" userId="S::4vp23ai023@vcetputtur.ac.in::8bf1c0eb-89e0-42de-9190-3d3bc54c7d55" providerId="AD" clId="Web-{702DFC77-E086-1706-BC6C-9209F6171F44}"/>
    <pc:docChg chg="modSld">
      <pc:chgData name="M CHETHAN KESHAV BHAT" userId="S::4vp23ai023@vcetputtur.ac.in::8bf1c0eb-89e0-42de-9190-3d3bc54c7d55" providerId="AD" clId="Web-{702DFC77-E086-1706-BC6C-9209F6171F44}" dt="2024-12-07T17:50:45.489" v="1" actId="1076"/>
      <pc:docMkLst>
        <pc:docMk/>
      </pc:docMkLst>
      <pc:sldChg chg="modSp">
        <pc:chgData name="M CHETHAN KESHAV BHAT" userId="S::4vp23ai023@vcetputtur.ac.in::8bf1c0eb-89e0-42de-9190-3d3bc54c7d55" providerId="AD" clId="Web-{702DFC77-E086-1706-BC6C-9209F6171F44}" dt="2024-12-07T17:50:45.489" v="1" actId="1076"/>
        <pc:sldMkLst>
          <pc:docMk/>
          <pc:sldMk cId="2064835769" sldId="457"/>
        </pc:sldMkLst>
        <pc:picChg chg="mod">
          <ac:chgData name="M CHETHAN KESHAV BHAT" userId="S::4vp23ai023@vcetputtur.ac.in::8bf1c0eb-89e0-42de-9190-3d3bc54c7d55" providerId="AD" clId="Web-{702DFC77-E086-1706-BC6C-9209F6171F44}" dt="2024-12-07T17:50:45.489" v="1" actId="1076"/>
          <ac:picMkLst>
            <pc:docMk/>
            <pc:sldMk cId="2064835769" sldId="457"/>
            <ac:picMk id="4098" creationId="{00000000-0000-0000-0000-000000000000}"/>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4-10-08T20:55:18.395"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885616-C3B1-4486-BA14-05DBA5F901CC}" type="datetimeFigureOut">
              <a:rPr lang="en-IN" smtClean="0"/>
              <a:t>08-12-2024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3C9C37-F692-4D9B-962B-C234E6B3F3D0}" type="slidenum">
              <a:rPr lang="en-IN" smtClean="0"/>
              <a:t>‹#›</a:t>
            </a:fld>
            <a:endParaRPr lang="en-IN"/>
          </a:p>
        </p:txBody>
      </p:sp>
    </p:spTree>
    <p:extLst>
      <p:ext uri="{BB962C8B-B14F-4D97-AF65-F5344CB8AC3E}">
        <p14:creationId xmlns:p14="http://schemas.microsoft.com/office/powerpoint/2010/main" val="2583878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653C9C37-F692-4D9B-962B-C234E6B3F3D0}" type="slidenum">
              <a:rPr lang="en-IN" smtClean="0"/>
              <a:t>22</a:t>
            </a:fld>
            <a:endParaRPr lang="en-IN"/>
          </a:p>
        </p:txBody>
      </p:sp>
    </p:spTree>
    <p:extLst>
      <p:ext uri="{BB962C8B-B14F-4D97-AF65-F5344CB8AC3E}">
        <p14:creationId xmlns:p14="http://schemas.microsoft.com/office/powerpoint/2010/main" val="2041478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653C9C37-F692-4D9B-962B-C234E6B3F3D0}" type="slidenum">
              <a:rPr lang="en-IN" smtClean="0"/>
              <a:t>59</a:t>
            </a:fld>
            <a:endParaRPr lang="en-IN"/>
          </a:p>
        </p:txBody>
      </p:sp>
    </p:spTree>
    <p:extLst>
      <p:ext uri="{BB962C8B-B14F-4D97-AF65-F5344CB8AC3E}">
        <p14:creationId xmlns:p14="http://schemas.microsoft.com/office/powerpoint/2010/main" val="264102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653C9C37-F692-4D9B-962B-C234E6B3F3D0}" type="slidenum">
              <a:rPr lang="en-IN" smtClean="0"/>
              <a:t>164</a:t>
            </a:fld>
            <a:endParaRPr lang="en-IN"/>
          </a:p>
        </p:txBody>
      </p:sp>
    </p:spTree>
    <p:extLst>
      <p:ext uri="{BB962C8B-B14F-4D97-AF65-F5344CB8AC3E}">
        <p14:creationId xmlns:p14="http://schemas.microsoft.com/office/powerpoint/2010/main" val="487782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ensusindia.gov.in/census.website/data/census-tables" TargetMode="External"/><Relationship Id="rId2" Type="http://schemas.openxmlformats.org/officeDocument/2006/relationships/hyperlink" Target="http://www.eia.gov/petroleum/" TargetMode="External"/><Relationship Id="rId1" Type="http://schemas.openxmlformats.org/officeDocument/2006/relationships/slideLayout" Target="../slideLayouts/slideLayout2.xml"/><Relationship Id="rId4" Type="http://schemas.openxmlformats.org/officeDocument/2006/relationships/hyperlink" Target="https://www.indiacensus.net/states/karnataka" TargetMode="External"/></Relationships>
</file>

<file path=ppt/slides/_rels/slide11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52601"/>
            <a:ext cx="8229600" cy="2133600"/>
          </a:xfrm>
        </p:spPr>
        <p:txBody>
          <a:bodyPr>
            <a:normAutofit/>
          </a:bodyPr>
          <a:lstStyle/>
          <a:p>
            <a:r>
              <a:rPr lang="en-US" b="1"/>
              <a:t>Laboratory Title: </a:t>
            </a:r>
            <a:r>
              <a:rPr lang="en-US" b="1">
                <a:solidFill>
                  <a:srgbClr val="FF0000"/>
                </a:solidFill>
              </a:rPr>
              <a:t>Data Analytics with Excel</a:t>
            </a:r>
            <a:br>
              <a:rPr lang="en-US" b="1">
                <a:solidFill>
                  <a:srgbClr val="FF0000"/>
                </a:solidFill>
              </a:rPr>
            </a:br>
            <a:r>
              <a:rPr lang="en-IN" b="1"/>
              <a:t>Laboratory Code: </a:t>
            </a:r>
            <a:r>
              <a:rPr lang="en-IN" b="1">
                <a:solidFill>
                  <a:srgbClr val="FF0000"/>
                </a:solidFill>
              </a:rPr>
              <a:t>BCS358A</a:t>
            </a:r>
          </a:p>
        </p:txBody>
      </p:sp>
    </p:spTree>
    <p:extLst>
      <p:ext uri="{BB962C8B-B14F-4D97-AF65-F5344CB8AC3E}">
        <p14:creationId xmlns:p14="http://schemas.microsoft.com/office/powerpoint/2010/main" val="2592601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 y="1066800"/>
            <a:ext cx="9183016"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9351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33400"/>
            <a:ext cx="7658753"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4038600"/>
            <a:ext cx="44704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30639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7683546" cy="3128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748088"/>
            <a:ext cx="6098842" cy="204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91441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8B76E-83A7-C0F0-8654-6892332178A5}"/>
              </a:ext>
            </a:extLst>
          </p:cNvPr>
          <p:cNvSpPr>
            <a:spLocks noGrp="1"/>
          </p:cNvSpPr>
          <p:nvPr>
            <p:ph type="title"/>
          </p:nvPr>
        </p:nvSpPr>
        <p:spPr/>
        <p:txBody>
          <a:bodyPr/>
          <a:lstStyle/>
          <a:p>
            <a:r>
              <a:rPr lang="en-IN"/>
              <a:t>7.</a:t>
            </a:r>
          </a:p>
        </p:txBody>
      </p:sp>
      <p:sp>
        <p:nvSpPr>
          <p:cNvPr id="3" name="Content Placeholder 2">
            <a:extLst>
              <a:ext uri="{FF2B5EF4-FFF2-40B4-BE49-F238E27FC236}">
                <a16:creationId xmlns:a16="http://schemas.microsoft.com/office/drawing/2014/main" id="{ABAD29D9-DE2D-7BB3-6811-8073C05677E2}"/>
              </a:ext>
            </a:extLst>
          </p:cNvPr>
          <p:cNvSpPr>
            <a:spLocks noGrp="1"/>
          </p:cNvSpPr>
          <p:nvPr>
            <p:ph idx="1"/>
          </p:nvPr>
        </p:nvSpPr>
        <p:spPr>
          <a:xfrm>
            <a:off x="909983" y="1710635"/>
            <a:ext cx="8229600" cy="4525963"/>
          </a:xfrm>
        </p:spPr>
        <p:txBody>
          <a:bodyPr/>
          <a:lstStyle/>
          <a:p>
            <a:pPr algn="just"/>
            <a:r>
              <a:rPr lang="en-US">
                <a:latin typeface="Times New Roman" pitchFamily="18" charset="0"/>
                <a:cs typeface="Times New Roman" pitchFamily="18" charset="0"/>
              </a:rPr>
              <a:t>Conditional Formatting: formatting, parsing, and highlighting data in spreadsheets during data analysis. </a:t>
            </a:r>
            <a:endParaRPr lang="en-IN">
              <a:latin typeface="Times New Roman" pitchFamily="18" charset="0"/>
              <a:cs typeface="Times New Roman" pitchFamily="18" charset="0"/>
            </a:endParaRPr>
          </a:p>
        </p:txBody>
      </p:sp>
    </p:spTree>
    <p:extLst>
      <p:ext uri="{BB962C8B-B14F-4D97-AF65-F5344CB8AC3E}">
        <p14:creationId xmlns:p14="http://schemas.microsoft.com/office/powerpoint/2010/main" val="13884221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1A1C1F-8673-0B9F-EA29-B5DACFCF7250}"/>
              </a:ext>
            </a:extLst>
          </p:cNvPr>
          <p:cNvSpPr>
            <a:spLocks noGrp="1"/>
          </p:cNvSpPr>
          <p:nvPr>
            <p:ph idx="1"/>
          </p:nvPr>
        </p:nvSpPr>
        <p:spPr>
          <a:xfrm>
            <a:off x="457200" y="304800"/>
            <a:ext cx="8229600" cy="5821363"/>
          </a:xfrm>
        </p:spPr>
        <p:txBody>
          <a:bodyPr>
            <a:normAutofit/>
          </a:bodyPr>
          <a:lstStyle/>
          <a:p>
            <a:pPr algn="just"/>
            <a:r>
              <a:rPr lang="en-US" b="0" i="0">
                <a:solidFill>
                  <a:srgbClr val="000000"/>
                </a:solidFill>
                <a:effectLst/>
                <a:latin typeface="Times New Roman" pitchFamily="18" charset="0"/>
                <a:cs typeface="Times New Roman" pitchFamily="18" charset="0"/>
              </a:rPr>
              <a:t>Use conditional formatting in Excel to automatically highlight cells based on their content. </a:t>
            </a:r>
          </a:p>
          <a:p>
            <a:pPr algn="just"/>
            <a:r>
              <a:rPr lang="en-US" b="0" i="0">
                <a:solidFill>
                  <a:srgbClr val="000000"/>
                </a:solidFill>
                <a:effectLst/>
                <a:latin typeface="Times New Roman" pitchFamily="18" charset="0"/>
                <a:cs typeface="Times New Roman" pitchFamily="18" charset="0"/>
              </a:rPr>
              <a:t>Apply a rule or use a formula to determine which cells to format.</a:t>
            </a:r>
          </a:p>
          <a:p>
            <a:pPr algn="just"/>
            <a:r>
              <a:rPr lang="en-IN">
                <a:latin typeface="Times New Roman" pitchFamily="18" charset="0"/>
                <a:cs typeface="Times New Roman" pitchFamily="18" charset="0"/>
              </a:rPr>
              <a:t>Highlight Cells Rules:</a:t>
            </a:r>
          </a:p>
          <a:p>
            <a:pPr algn="just" fontAlgn="base"/>
            <a:r>
              <a:rPr lang="en-US" b="0" i="0">
                <a:solidFill>
                  <a:srgbClr val="000000"/>
                </a:solidFill>
                <a:effectLst/>
                <a:latin typeface="Times New Roman" pitchFamily="18" charset="0"/>
                <a:cs typeface="Times New Roman" pitchFamily="18" charset="0"/>
              </a:rPr>
              <a:t>To highlight cells that are greater than a value, execute the following steps.</a:t>
            </a:r>
          </a:p>
          <a:p>
            <a:pPr algn="just" fontAlgn="base"/>
            <a:r>
              <a:rPr lang="en-US" b="0" i="0">
                <a:solidFill>
                  <a:srgbClr val="000000"/>
                </a:solidFill>
                <a:effectLst/>
                <a:latin typeface="Times New Roman" pitchFamily="18" charset="0"/>
                <a:cs typeface="Times New Roman" pitchFamily="18" charset="0"/>
              </a:rPr>
              <a:t>1. Select the range B2:B7.</a:t>
            </a:r>
          </a:p>
          <a:p>
            <a:endParaRPr lang="en-IN"/>
          </a:p>
        </p:txBody>
      </p:sp>
    </p:spTree>
    <p:extLst>
      <p:ext uri="{BB962C8B-B14F-4D97-AF65-F5344CB8AC3E}">
        <p14:creationId xmlns:p14="http://schemas.microsoft.com/office/powerpoint/2010/main" val="39215560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1ED1E-0709-E9B5-E728-3D898E8EA75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8873BA3-1729-8276-3563-704426F9F310}"/>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8CC5EDAC-BC9E-EB20-1E19-F8950529125E}"/>
              </a:ext>
            </a:extLst>
          </p:cNvPr>
          <p:cNvPicPr>
            <a:picLocks noChangeAspect="1"/>
          </p:cNvPicPr>
          <p:nvPr/>
        </p:nvPicPr>
        <p:blipFill>
          <a:blip r:embed="rId2"/>
          <a:stretch>
            <a:fillRect/>
          </a:stretch>
        </p:blipFill>
        <p:spPr>
          <a:xfrm>
            <a:off x="416258" y="2362201"/>
            <a:ext cx="7884779" cy="2024062"/>
          </a:xfrm>
          <a:prstGeom prst="rect">
            <a:avLst/>
          </a:prstGeom>
        </p:spPr>
      </p:pic>
    </p:spTree>
    <p:extLst>
      <p:ext uri="{BB962C8B-B14F-4D97-AF65-F5344CB8AC3E}">
        <p14:creationId xmlns:p14="http://schemas.microsoft.com/office/powerpoint/2010/main" val="42273286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89A7-DA1F-00F4-C1E1-4FA1650CC56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5618A32-E0E2-3CA8-82E0-CCC9A7079E6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83BB287-488D-EDF9-40E1-6B3C5AA00626}"/>
              </a:ext>
            </a:extLst>
          </p:cNvPr>
          <p:cNvPicPr>
            <a:picLocks noChangeAspect="1"/>
          </p:cNvPicPr>
          <p:nvPr/>
        </p:nvPicPr>
        <p:blipFill>
          <a:blip r:embed="rId2"/>
          <a:srcRect t="5342" r="19167" b="39230"/>
          <a:stretch/>
        </p:blipFill>
        <p:spPr>
          <a:xfrm>
            <a:off x="431409" y="990600"/>
            <a:ext cx="8379668" cy="3230564"/>
          </a:xfrm>
          <a:prstGeom prst="rect">
            <a:avLst/>
          </a:prstGeom>
        </p:spPr>
      </p:pic>
    </p:spTree>
    <p:extLst>
      <p:ext uri="{BB962C8B-B14F-4D97-AF65-F5344CB8AC3E}">
        <p14:creationId xmlns:p14="http://schemas.microsoft.com/office/powerpoint/2010/main" val="40698488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60E18C-EFC1-C15F-A7E5-494564187472}"/>
              </a:ext>
            </a:extLst>
          </p:cNvPr>
          <p:cNvSpPr>
            <a:spLocks noGrp="1"/>
          </p:cNvSpPr>
          <p:nvPr>
            <p:ph idx="1"/>
          </p:nvPr>
        </p:nvSpPr>
        <p:spPr>
          <a:xfrm>
            <a:off x="457200" y="533400"/>
            <a:ext cx="8229600" cy="5668963"/>
          </a:xfrm>
        </p:spPr>
        <p:txBody>
          <a:bodyPr/>
          <a:lstStyle/>
          <a:p>
            <a:pPr algn="just" fontAlgn="base"/>
            <a:r>
              <a:rPr lang="en-IN">
                <a:latin typeface="Times New Roman" pitchFamily="18" charset="0"/>
                <a:cs typeface="Times New Roman" pitchFamily="18" charset="0"/>
              </a:rPr>
              <a:t>2. </a:t>
            </a:r>
            <a:r>
              <a:rPr lang="en-US" b="0" i="0">
                <a:solidFill>
                  <a:srgbClr val="000000"/>
                </a:solidFill>
                <a:effectLst/>
                <a:latin typeface="Times New Roman" pitchFamily="18" charset="0"/>
                <a:cs typeface="Times New Roman" pitchFamily="18" charset="0"/>
              </a:rPr>
              <a:t>To highlight cells that are above average, execute the following steps. </a:t>
            </a:r>
            <a:endParaRPr lang="en-US">
              <a:solidFill>
                <a:srgbClr val="000000"/>
              </a:solidFill>
              <a:latin typeface="Times New Roman" pitchFamily="18" charset="0"/>
              <a:cs typeface="Times New Roman" pitchFamily="18" charset="0"/>
            </a:endParaRPr>
          </a:p>
          <a:p>
            <a:pPr algn="just" fontAlgn="base"/>
            <a:r>
              <a:rPr lang="en-US" b="0" i="0">
                <a:solidFill>
                  <a:srgbClr val="000000"/>
                </a:solidFill>
                <a:effectLst/>
                <a:latin typeface="Times New Roman" pitchFamily="18" charset="0"/>
                <a:cs typeface="Times New Roman" pitchFamily="18" charset="0"/>
              </a:rPr>
              <a:t>Select the range B2:B7.</a:t>
            </a:r>
            <a:br>
              <a:rPr lang="en-US">
                <a:latin typeface="Times New Roman" pitchFamily="18" charset="0"/>
                <a:cs typeface="Times New Roman" pitchFamily="18" charset="0"/>
              </a:rPr>
            </a:br>
            <a:endParaRPr lang="en-IN">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4BD149D5-2AB7-3C29-B691-C01AD7E7AD16}"/>
              </a:ext>
            </a:extLst>
          </p:cNvPr>
          <p:cNvPicPr>
            <a:picLocks noChangeAspect="1"/>
          </p:cNvPicPr>
          <p:nvPr/>
        </p:nvPicPr>
        <p:blipFill>
          <a:blip r:embed="rId2"/>
          <a:stretch>
            <a:fillRect/>
          </a:stretch>
        </p:blipFill>
        <p:spPr>
          <a:xfrm>
            <a:off x="533400" y="2590800"/>
            <a:ext cx="8399654" cy="2011363"/>
          </a:xfrm>
          <a:prstGeom prst="rect">
            <a:avLst/>
          </a:prstGeom>
        </p:spPr>
      </p:pic>
      <p:sp>
        <p:nvSpPr>
          <p:cNvPr id="7" name="TextBox 6">
            <a:extLst>
              <a:ext uri="{FF2B5EF4-FFF2-40B4-BE49-F238E27FC236}">
                <a16:creationId xmlns:a16="http://schemas.microsoft.com/office/drawing/2014/main" id="{D7CE6E51-45A6-D86D-0DF0-F4B4833FB912}"/>
              </a:ext>
            </a:extLst>
          </p:cNvPr>
          <p:cNvSpPr txBox="1"/>
          <p:nvPr/>
        </p:nvSpPr>
        <p:spPr>
          <a:xfrm>
            <a:off x="1237957" y="4800600"/>
            <a:ext cx="6990539" cy="369332"/>
          </a:xfrm>
          <a:prstGeom prst="rect">
            <a:avLst/>
          </a:prstGeom>
          <a:noFill/>
        </p:spPr>
        <p:txBody>
          <a:bodyPr wrap="square">
            <a:spAutoFit/>
          </a:bodyPr>
          <a:lstStyle/>
          <a:p>
            <a:r>
              <a:rPr lang="en-IN" sz="1800" b="1" i="0" u="none" strike="noStrike">
                <a:solidFill>
                  <a:srgbClr val="000000"/>
                </a:solidFill>
                <a:effectLst/>
                <a:latin typeface="Times New Roman" panose="02020603050405020304" pitchFamily="18" charset="0"/>
                <a:cs typeface="Times New Roman" panose="02020603050405020304" pitchFamily="18" charset="0"/>
              </a:rPr>
              <a:t>Average</a:t>
            </a:r>
            <a:r>
              <a:rPr lang="en-IN" b="1">
                <a:latin typeface="Times New Roman" panose="02020603050405020304" pitchFamily="18" charset="0"/>
                <a:cs typeface="Times New Roman" panose="02020603050405020304" pitchFamily="18" charset="0"/>
              </a:rPr>
              <a:t> </a:t>
            </a:r>
            <a:r>
              <a:rPr lang="en-IN" sz="1800" b="1" i="0" u="none" strike="noStrike">
                <a:solidFill>
                  <a:srgbClr val="000000"/>
                </a:solidFill>
                <a:effectLst/>
                <a:latin typeface="Times New Roman" panose="02020603050405020304" pitchFamily="18" charset="0"/>
                <a:cs typeface="Times New Roman" panose="02020603050405020304" pitchFamily="18" charset="0"/>
              </a:rPr>
              <a:t>66.5 Excel calculates automatically and updates</a:t>
            </a:r>
            <a:r>
              <a:rPr lang="en-IN" b="1">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1972516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D23FE-DAD6-6241-A074-5CD5199ECFA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3469046-6E1A-CC96-D34A-86C22B1BFBC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28EBC05-4E1F-17B9-3F02-0C58E5F0F8B0}"/>
              </a:ext>
            </a:extLst>
          </p:cNvPr>
          <p:cNvPicPr>
            <a:picLocks noChangeAspect="1"/>
          </p:cNvPicPr>
          <p:nvPr/>
        </p:nvPicPr>
        <p:blipFill>
          <a:blip r:embed="rId2"/>
          <a:stretch>
            <a:fillRect/>
          </a:stretch>
        </p:blipFill>
        <p:spPr>
          <a:xfrm>
            <a:off x="990600" y="1171454"/>
            <a:ext cx="7970251" cy="4183062"/>
          </a:xfrm>
          <a:prstGeom prst="rect">
            <a:avLst/>
          </a:prstGeom>
        </p:spPr>
      </p:pic>
    </p:spTree>
    <p:extLst>
      <p:ext uri="{BB962C8B-B14F-4D97-AF65-F5344CB8AC3E}">
        <p14:creationId xmlns:p14="http://schemas.microsoft.com/office/powerpoint/2010/main" val="18217661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C8A0C5-4EC8-27DB-E707-B8563ED1352C}"/>
              </a:ext>
            </a:extLst>
          </p:cNvPr>
          <p:cNvPicPr>
            <a:picLocks noChangeAspect="1"/>
          </p:cNvPicPr>
          <p:nvPr/>
        </p:nvPicPr>
        <p:blipFill>
          <a:blip r:embed="rId2"/>
          <a:stretch>
            <a:fillRect/>
          </a:stretch>
        </p:blipFill>
        <p:spPr>
          <a:xfrm>
            <a:off x="977395" y="2062956"/>
            <a:ext cx="7189210" cy="3600450"/>
          </a:xfrm>
          <a:prstGeom prst="rect">
            <a:avLst/>
          </a:prstGeom>
        </p:spPr>
      </p:pic>
    </p:spTree>
    <p:extLst>
      <p:ext uri="{BB962C8B-B14F-4D97-AF65-F5344CB8AC3E}">
        <p14:creationId xmlns:p14="http://schemas.microsoft.com/office/powerpoint/2010/main" val="14461666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D47359-44BD-B406-2DE7-B79CDA754E6A}"/>
              </a:ext>
            </a:extLst>
          </p:cNvPr>
          <p:cNvPicPr>
            <a:picLocks noChangeAspect="1"/>
          </p:cNvPicPr>
          <p:nvPr/>
        </p:nvPicPr>
        <p:blipFill>
          <a:blip r:embed="rId2"/>
          <a:stretch>
            <a:fillRect/>
          </a:stretch>
        </p:blipFill>
        <p:spPr>
          <a:xfrm>
            <a:off x="1066800" y="846138"/>
            <a:ext cx="7040705" cy="4411662"/>
          </a:xfrm>
          <a:prstGeom prst="rect">
            <a:avLst/>
          </a:prstGeom>
        </p:spPr>
      </p:pic>
    </p:spTree>
    <p:extLst>
      <p:ext uri="{BB962C8B-B14F-4D97-AF65-F5344CB8AC3E}">
        <p14:creationId xmlns:p14="http://schemas.microsoft.com/office/powerpoint/2010/main" val="3475639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imes New Roman" pitchFamily="18" charset="0"/>
                <a:cs typeface="Times New Roman" pitchFamily="18" charset="0"/>
              </a:rPr>
              <a:t>Data from web</a:t>
            </a:r>
            <a:endParaRPr lang="en-IN">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a:latin typeface="Times New Roman" pitchFamily="18" charset="0"/>
                <a:cs typeface="Times New Roman" pitchFamily="18" charset="0"/>
              </a:rPr>
              <a:t>Import spot prices for petroleum from website to excel</a:t>
            </a:r>
          </a:p>
          <a:p>
            <a:r>
              <a:rPr lang="en-US">
                <a:latin typeface="Times New Roman" pitchFamily="18" charset="0"/>
                <a:cs typeface="Times New Roman" pitchFamily="18" charset="0"/>
              </a:rPr>
              <a:t>Import weather forecast for next 10 days</a:t>
            </a:r>
          </a:p>
          <a:p>
            <a:r>
              <a:rPr lang="en-US">
                <a:latin typeface="Times New Roman" pitchFamily="18" charset="0"/>
                <a:cs typeface="Times New Roman" pitchFamily="18" charset="0"/>
                <a:hlinkClick r:id="rId2"/>
              </a:rPr>
              <a:t>www.eia.gov/petroleum/</a:t>
            </a:r>
            <a:endParaRPr lang="en-US">
              <a:latin typeface="Times New Roman" pitchFamily="18" charset="0"/>
              <a:cs typeface="Times New Roman" pitchFamily="18" charset="0"/>
            </a:endParaRPr>
          </a:p>
          <a:p>
            <a:r>
              <a:rPr lang="en-US">
                <a:latin typeface="Times New Roman" pitchFamily="18" charset="0"/>
                <a:cs typeface="Times New Roman" pitchFamily="18" charset="0"/>
                <a:hlinkClick r:id="rId3"/>
              </a:rPr>
              <a:t>https://censusindia.gov.in/census.website/data/census-tables</a:t>
            </a:r>
            <a:endParaRPr lang="en-US">
              <a:latin typeface="Times New Roman" pitchFamily="18" charset="0"/>
              <a:cs typeface="Times New Roman" pitchFamily="18" charset="0"/>
            </a:endParaRPr>
          </a:p>
          <a:p>
            <a:r>
              <a:rPr lang="en-US">
                <a:latin typeface="Times New Roman" pitchFamily="18" charset="0"/>
                <a:cs typeface="Times New Roman" pitchFamily="18" charset="0"/>
                <a:hlinkClick r:id="rId4"/>
              </a:rPr>
              <a:t>https://www.indiacensus.net/states/karnataka</a:t>
            </a:r>
            <a:endParaRPr lang="en-US">
              <a:latin typeface="Times New Roman" pitchFamily="18" charset="0"/>
              <a:cs typeface="Times New Roman" pitchFamily="18" charset="0"/>
            </a:endParaRPr>
          </a:p>
          <a:p>
            <a:endParaRPr lang="en-US"/>
          </a:p>
          <a:p>
            <a:endParaRPr lang="en-IN"/>
          </a:p>
        </p:txBody>
      </p:sp>
    </p:spTree>
    <p:extLst>
      <p:ext uri="{BB962C8B-B14F-4D97-AF65-F5344CB8AC3E}">
        <p14:creationId xmlns:p14="http://schemas.microsoft.com/office/powerpoint/2010/main" val="3820909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76A3-993F-1D82-33C9-1E6F8DA2BA8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FDE180A-3D77-80B7-B657-74E83F641700}"/>
              </a:ext>
            </a:extLst>
          </p:cNvPr>
          <p:cNvSpPr>
            <a:spLocks noGrp="1"/>
          </p:cNvSpPr>
          <p:nvPr>
            <p:ph idx="1"/>
          </p:nvPr>
        </p:nvSpPr>
        <p:spPr/>
        <p:txBody>
          <a:bodyPr/>
          <a:lstStyle/>
          <a:p>
            <a:endParaRPr lang="en-IN"/>
          </a:p>
        </p:txBody>
      </p:sp>
      <p:sp>
        <p:nvSpPr>
          <p:cNvPr id="7" name="TextBox 6">
            <a:extLst>
              <a:ext uri="{FF2B5EF4-FFF2-40B4-BE49-F238E27FC236}">
                <a16:creationId xmlns:a16="http://schemas.microsoft.com/office/drawing/2014/main" id="{AC9A5843-3967-0CD3-33BB-85B992E381CA}"/>
              </a:ext>
            </a:extLst>
          </p:cNvPr>
          <p:cNvSpPr txBox="1"/>
          <p:nvPr/>
        </p:nvSpPr>
        <p:spPr>
          <a:xfrm>
            <a:off x="2667000" y="6301691"/>
            <a:ext cx="4953000" cy="369332"/>
          </a:xfrm>
          <a:prstGeom prst="rect">
            <a:avLst/>
          </a:prstGeom>
          <a:noFill/>
        </p:spPr>
        <p:txBody>
          <a:bodyPr wrap="square">
            <a:spAutoFit/>
          </a:bodyPr>
          <a:lstStyle/>
          <a:p>
            <a:r>
              <a:rPr lang="en-IN" b="1">
                <a:latin typeface="Times New Roman" panose="02020603050405020304" pitchFamily="18" charset="0"/>
                <a:cs typeface="Times New Roman" panose="02020603050405020304" pitchFamily="18" charset="0"/>
              </a:rPr>
              <a:t>=$C2=“Karnataka”</a:t>
            </a:r>
          </a:p>
        </p:txBody>
      </p:sp>
      <p:pic>
        <p:nvPicPr>
          <p:cNvPr id="13" name="Picture 12">
            <a:extLst>
              <a:ext uri="{FF2B5EF4-FFF2-40B4-BE49-F238E27FC236}">
                <a16:creationId xmlns:a16="http://schemas.microsoft.com/office/drawing/2014/main" id="{7E59F3C7-0AE4-2FC6-7383-4354FB8D9226}"/>
              </a:ext>
            </a:extLst>
          </p:cNvPr>
          <p:cNvPicPr>
            <a:picLocks noChangeAspect="1"/>
          </p:cNvPicPr>
          <p:nvPr/>
        </p:nvPicPr>
        <p:blipFill>
          <a:blip r:embed="rId2"/>
          <a:stretch>
            <a:fillRect/>
          </a:stretch>
        </p:blipFill>
        <p:spPr>
          <a:xfrm>
            <a:off x="619125" y="1328737"/>
            <a:ext cx="7905750" cy="4200525"/>
          </a:xfrm>
          <a:prstGeom prst="rect">
            <a:avLst/>
          </a:prstGeom>
        </p:spPr>
      </p:pic>
    </p:spTree>
    <p:extLst>
      <p:ext uri="{BB962C8B-B14F-4D97-AF65-F5344CB8AC3E}">
        <p14:creationId xmlns:p14="http://schemas.microsoft.com/office/powerpoint/2010/main" val="26840859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A8058-2F4C-B71D-B53E-3D112AB8D83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75BB006-F210-9B1A-72FB-E2AD160D193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9B11FB3-A308-6895-9DA8-0F87951CDA94}"/>
              </a:ext>
            </a:extLst>
          </p:cNvPr>
          <p:cNvPicPr>
            <a:picLocks noChangeAspect="1"/>
          </p:cNvPicPr>
          <p:nvPr/>
        </p:nvPicPr>
        <p:blipFill>
          <a:blip r:embed="rId2"/>
          <a:stretch>
            <a:fillRect/>
          </a:stretch>
        </p:blipFill>
        <p:spPr>
          <a:xfrm>
            <a:off x="801254" y="1600200"/>
            <a:ext cx="7541491" cy="4695645"/>
          </a:xfrm>
          <a:prstGeom prst="rect">
            <a:avLst/>
          </a:prstGeom>
        </p:spPr>
      </p:pic>
    </p:spTree>
    <p:extLst>
      <p:ext uri="{BB962C8B-B14F-4D97-AF65-F5344CB8AC3E}">
        <p14:creationId xmlns:p14="http://schemas.microsoft.com/office/powerpoint/2010/main" val="40599805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A6315-FF9B-0A38-EE6A-08534E4531E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115BA51-3833-35EE-A9E9-126564B3E7D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8445C71-B76F-9214-4C9F-6C54F6DDE009}"/>
              </a:ext>
            </a:extLst>
          </p:cNvPr>
          <p:cNvPicPr>
            <a:picLocks noChangeAspect="1"/>
          </p:cNvPicPr>
          <p:nvPr/>
        </p:nvPicPr>
        <p:blipFill>
          <a:blip r:embed="rId2"/>
          <a:srcRect l="3280" t="-1614" r="10719" b="9154"/>
          <a:stretch/>
        </p:blipFill>
        <p:spPr>
          <a:xfrm>
            <a:off x="228600" y="0"/>
            <a:ext cx="3997570" cy="3048000"/>
          </a:xfrm>
          <a:prstGeom prst="rect">
            <a:avLst/>
          </a:prstGeom>
        </p:spPr>
      </p:pic>
      <p:pic>
        <p:nvPicPr>
          <p:cNvPr id="7" name="Picture 6">
            <a:extLst>
              <a:ext uri="{FF2B5EF4-FFF2-40B4-BE49-F238E27FC236}">
                <a16:creationId xmlns:a16="http://schemas.microsoft.com/office/drawing/2014/main" id="{BC4D2836-362D-19A2-AC3E-2BD11E2FE72A}"/>
              </a:ext>
            </a:extLst>
          </p:cNvPr>
          <p:cNvPicPr>
            <a:picLocks noChangeAspect="1"/>
          </p:cNvPicPr>
          <p:nvPr/>
        </p:nvPicPr>
        <p:blipFill>
          <a:blip r:embed="rId3"/>
          <a:stretch>
            <a:fillRect/>
          </a:stretch>
        </p:blipFill>
        <p:spPr>
          <a:xfrm>
            <a:off x="1571069" y="3813518"/>
            <a:ext cx="7066495" cy="1113631"/>
          </a:xfrm>
          <a:prstGeom prst="rect">
            <a:avLst/>
          </a:prstGeom>
        </p:spPr>
      </p:pic>
      <p:pic>
        <p:nvPicPr>
          <p:cNvPr id="9" name="Picture 8">
            <a:extLst>
              <a:ext uri="{FF2B5EF4-FFF2-40B4-BE49-F238E27FC236}">
                <a16:creationId xmlns:a16="http://schemas.microsoft.com/office/drawing/2014/main" id="{C841D6BF-A381-C9AC-9416-DC116441E49F}"/>
              </a:ext>
            </a:extLst>
          </p:cNvPr>
          <p:cNvPicPr>
            <a:picLocks noChangeAspect="1"/>
          </p:cNvPicPr>
          <p:nvPr/>
        </p:nvPicPr>
        <p:blipFill>
          <a:blip r:embed="rId4"/>
          <a:srcRect l="14106" t="10105" r="9836" b="12727"/>
          <a:stretch/>
        </p:blipFill>
        <p:spPr>
          <a:xfrm>
            <a:off x="4821702" y="599129"/>
            <a:ext cx="4114800" cy="2829871"/>
          </a:xfrm>
          <a:prstGeom prst="rect">
            <a:avLst/>
          </a:prstGeom>
        </p:spPr>
      </p:pic>
    </p:spTree>
    <p:extLst>
      <p:ext uri="{BB962C8B-B14F-4D97-AF65-F5344CB8AC3E}">
        <p14:creationId xmlns:p14="http://schemas.microsoft.com/office/powerpoint/2010/main" val="8319163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2CD6-1A97-3E63-1602-D7C3A7D3834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35D1729-0614-0DA2-9396-BC439AF12F26}"/>
              </a:ext>
            </a:extLst>
          </p:cNvPr>
          <p:cNvSpPr>
            <a:spLocks noGrp="1"/>
          </p:cNvSpPr>
          <p:nvPr>
            <p:ph idx="1"/>
          </p:nvPr>
        </p:nvSpPr>
        <p:spPr/>
        <p:txBody>
          <a:bodyPr/>
          <a:lstStyle/>
          <a:p>
            <a:pPr algn="just"/>
            <a:r>
              <a:rPr lang="en-US" b="1" i="0">
                <a:solidFill>
                  <a:srgbClr val="3A3A3A"/>
                </a:solidFill>
                <a:effectLst/>
                <a:latin typeface="Times New Roman" panose="02020603050405020304" pitchFamily="18" charset="0"/>
                <a:cs typeface="Times New Roman" panose="02020603050405020304" pitchFamily="18" charset="0"/>
              </a:rPr>
              <a:t>=IF(OR(A1&gt;1500,A1&lt;700),TRUE,FALSE)</a:t>
            </a:r>
          </a:p>
          <a:p>
            <a:pPr algn="just"/>
            <a:r>
              <a:rPr lang="en-IN" b="1" i="0">
                <a:solidFill>
                  <a:srgbClr val="393E47"/>
                </a:solidFill>
                <a:effectLst/>
                <a:latin typeface="Times New Roman" panose="02020603050405020304" pitchFamily="18" charset="0"/>
                <a:cs typeface="Times New Roman" panose="02020603050405020304" pitchFamily="18" charset="0"/>
              </a:rPr>
              <a:t>=OR($E5&lt;2000,$E5&gt;5000)</a:t>
            </a:r>
            <a:endParaRPr lang="en-US" b="1">
              <a:solidFill>
                <a:srgbClr val="3A3A3A"/>
              </a:solidFill>
              <a:latin typeface="Times New Roman" panose="02020603050405020304" pitchFamily="18" charset="0"/>
              <a:cs typeface="Times New Roman" panose="02020603050405020304" pitchFamily="18" charset="0"/>
            </a:endParaRPr>
          </a:p>
          <a:p>
            <a:pPr algn="just"/>
            <a:r>
              <a:rPr lang="en-IN" b="1" i="0">
                <a:solidFill>
                  <a:srgbClr val="393E47"/>
                </a:solidFill>
                <a:effectLst/>
                <a:latin typeface="Times New Roman" panose="02020603050405020304" pitchFamily="18" charset="0"/>
                <a:cs typeface="Times New Roman" panose="02020603050405020304" pitchFamily="18" charset="0"/>
              </a:rPr>
              <a:t>=AND($C5="Richard",$E5&gt;5000)</a:t>
            </a:r>
          </a:p>
          <a:p>
            <a:pPr algn="just"/>
            <a:r>
              <a:rPr lang="en-IN" b="1" i="0">
                <a:solidFill>
                  <a:srgbClr val="393E47"/>
                </a:solidFill>
                <a:effectLst/>
                <a:latin typeface="Times New Roman" panose="02020603050405020304" pitchFamily="18" charset="0"/>
                <a:cs typeface="Times New Roman" panose="02020603050405020304" pitchFamily="18" charset="0"/>
              </a:rPr>
              <a:t>=OR($D5= “North”,$E5&gt;5000)</a:t>
            </a:r>
            <a:endParaRPr lang="en-US" b="1" i="0">
              <a:solidFill>
                <a:srgbClr val="3A3A3A"/>
              </a:solidFill>
              <a:effectLst/>
              <a:latin typeface="Times New Roman" panose="02020603050405020304" pitchFamily="18" charset="0"/>
              <a:cs typeface="Times New Roman" panose="02020603050405020304" pitchFamily="18" charset="0"/>
            </a:endParaRPr>
          </a:p>
          <a:p>
            <a:endParaRPr lang="en-IN"/>
          </a:p>
        </p:txBody>
      </p:sp>
    </p:spTree>
    <p:extLst>
      <p:ext uri="{BB962C8B-B14F-4D97-AF65-F5344CB8AC3E}">
        <p14:creationId xmlns:p14="http://schemas.microsoft.com/office/powerpoint/2010/main" val="2905743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0A122-9D60-0333-52E2-F86B6A9F7372}"/>
              </a:ext>
            </a:extLst>
          </p:cNvPr>
          <p:cNvSpPr>
            <a:spLocks noGrp="1"/>
          </p:cNvSpPr>
          <p:nvPr>
            <p:ph type="title"/>
          </p:nvPr>
        </p:nvSpPr>
        <p:spPr/>
        <p:txBody>
          <a:bodyPr/>
          <a:lstStyle/>
          <a:p>
            <a:r>
              <a:rPr lang="en-IN">
                <a:latin typeface="Times New Roman" pitchFamily="18" charset="0"/>
                <a:cs typeface="Times New Roman" pitchFamily="18" charset="0"/>
              </a:rPr>
              <a:t>Data Parsing</a:t>
            </a:r>
          </a:p>
        </p:txBody>
      </p:sp>
      <p:sp>
        <p:nvSpPr>
          <p:cNvPr id="3" name="Content Placeholder 2">
            <a:extLst>
              <a:ext uri="{FF2B5EF4-FFF2-40B4-BE49-F238E27FC236}">
                <a16:creationId xmlns:a16="http://schemas.microsoft.com/office/drawing/2014/main" id="{56C41CEE-0C6F-28CF-6C34-1CA128DDF051}"/>
              </a:ext>
            </a:extLst>
          </p:cNvPr>
          <p:cNvSpPr>
            <a:spLocks noGrp="1"/>
          </p:cNvSpPr>
          <p:nvPr>
            <p:ph idx="1"/>
          </p:nvPr>
        </p:nvSpPr>
        <p:spPr/>
        <p:txBody>
          <a:bodyPr>
            <a:normAutofit fontScale="85000" lnSpcReduction="10000"/>
          </a:bodyPr>
          <a:lstStyle/>
          <a:p>
            <a:pPr algn="just"/>
            <a:r>
              <a:rPr lang="en-US">
                <a:latin typeface="Times New Roman" pitchFamily="18" charset="0"/>
                <a:cs typeface="Times New Roman" pitchFamily="18" charset="0"/>
              </a:rPr>
              <a:t>In today’s data-driven world, the ability to extract, analyze, and organize information is crucial.</a:t>
            </a:r>
          </a:p>
          <a:p>
            <a:pPr algn="just"/>
            <a:r>
              <a:rPr lang="en-US">
                <a:latin typeface="Times New Roman" pitchFamily="18" charset="0"/>
                <a:cs typeface="Times New Roman" pitchFamily="18" charset="0"/>
              </a:rPr>
              <a:t> Excel, with its powerful features and versatile functions, has become the go-to tool for data manipulation.</a:t>
            </a:r>
          </a:p>
          <a:p>
            <a:pPr algn="just"/>
            <a:r>
              <a:rPr lang="en-US">
                <a:latin typeface="Times New Roman" pitchFamily="18" charset="0"/>
                <a:cs typeface="Times New Roman" pitchFamily="18" charset="0"/>
              </a:rPr>
              <a:t>However, parsing through large datasets can be a daunting task, especially for beginners.</a:t>
            </a:r>
          </a:p>
          <a:p>
            <a:pPr algn="just"/>
            <a:r>
              <a:rPr lang="en-US">
                <a:latin typeface="Times New Roman" pitchFamily="18" charset="0"/>
                <a:cs typeface="Times New Roman" pitchFamily="18" charset="0"/>
              </a:rPr>
              <a:t> That’s why this guide is here to help you navigate the complex world of data parsing in Excel, providing you with step-by-step instructions, practical tips, and useful techniques to effectively parse and transform your data.</a:t>
            </a:r>
            <a:endParaRPr lang="en-IN">
              <a:latin typeface="Times New Roman" pitchFamily="18" charset="0"/>
              <a:cs typeface="Times New Roman" pitchFamily="18" charset="0"/>
            </a:endParaRPr>
          </a:p>
        </p:txBody>
      </p:sp>
    </p:spTree>
    <p:extLst>
      <p:ext uri="{BB962C8B-B14F-4D97-AF65-F5344CB8AC3E}">
        <p14:creationId xmlns:p14="http://schemas.microsoft.com/office/powerpoint/2010/main" val="21742768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64142B-D855-F07F-AE98-84A2312182C0}"/>
              </a:ext>
            </a:extLst>
          </p:cNvPr>
          <p:cNvSpPr>
            <a:spLocks noGrp="1"/>
          </p:cNvSpPr>
          <p:nvPr>
            <p:ph idx="1"/>
          </p:nvPr>
        </p:nvSpPr>
        <p:spPr/>
        <p:txBody>
          <a:bodyPr>
            <a:normAutofit/>
          </a:bodyPr>
          <a:lstStyle/>
          <a:p>
            <a:pPr algn="just"/>
            <a:r>
              <a:rPr lang="en-US">
                <a:latin typeface="Times New Roman" panose="02020603050405020304" pitchFamily="18" charset="0"/>
                <a:cs typeface="Times New Roman" panose="02020603050405020304" pitchFamily="18" charset="0"/>
              </a:rPr>
              <a:t>Parsing data refers to the process of analyzing and transforming data from one format to another, making it more readable, structured, and usable for further analysis or processing.</a:t>
            </a:r>
          </a:p>
          <a:p>
            <a:pPr algn="just"/>
            <a:r>
              <a:rPr lang="en-US">
                <a:latin typeface="Times New Roman" panose="02020603050405020304" pitchFamily="18" charset="0"/>
                <a:cs typeface="Times New Roman" panose="02020603050405020304" pitchFamily="18" charset="0"/>
              </a:rPr>
              <a:t>It involves breaking down a string of data into its individual components and organizing them in a way that can be easily understood by humans or machines.</a:t>
            </a: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161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E952B1-4334-D575-5F48-2C36C906B4B0}"/>
              </a:ext>
            </a:extLst>
          </p:cNvPr>
          <p:cNvSpPr>
            <a:spLocks noGrp="1"/>
          </p:cNvSpPr>
          <p:nvPr>
            <p:ph idx="1"/>
          </p:nvPr>
        </p:nvSpPr>
        <p:spPr>
          <a:xfrm>
            <a:off x="457200" y="533400"/>
            <a:ext cx="8229600" cy="5592763"/>
          </a:xfrm>
        </p:spPr>
        <p:txBody>
          <a:bodyPr/>
          <a:lstStyle/>
          <a:p>
            <a:pPr algn="just"/>
            <a:r>
              <a:rPr lang="en-US" b="0" i="0">
                <a:solidFill>
                  <a:srgbClr val="2E2E2E"/>
                </a:solidFill>
                <a:effectLst/>
                <a:latin typeface="Times New Roman" panose="02020603050405020304" pitchFamily="18" charset="0"/>
                <a:cs typeface="Times New Roman" panose="02020603050405020304" pitchFamily="18" charset="0"/>
              </a:rPr>
              <a:t>In Excel, you often have data exported from some other software. </a:t>
            </a:r>
          </a:p>
          <a:p>
            <a:pPr algn="just"/>
            <a:r>
              <a:rPr lang="en-US" b="0" i="0">
                <a:solidFill>
                  <a:srgbClr val="2E2E2E"/>
                </a:solidFill>
                <a:effectLst/>
                <a:latin typeface="Times New Roman" panose="02020603050405020304" pitchFamily="18" charset="0"/>
                <a:cs typeface="Times New Roman" panose="02020603050405020304" pitchFamily="18" charset="0"/>
              </a:rPr>
              <a:t>It might be formatted as a long string delimited by a </a:t>
            </a:r>
            <a:r>
              <a:rPr lang="en-US">
                <a:latin typeface="Times New Roman" panose="02020603050405020304" pitchFamily="18" charset="0"/>
                <a:cs typeface="Times New Roman" panose="02020603050405020304" pitchFamily="18" charset="0"/>
              </a:rPr>
              <a:t>separator</a:t>
            </a:r>
            <a:r>
              <a:rPr lang="en-US" b="0" i="0">
                <a:solidFill>
                  <a:srgbClr val="2E2E2E"/>
                </a:solidFill>
                <a:effectLst/>
                <a:latin typeface="Times New Roman" panose="02020603050405020304" pitchFamily="18" charset="0"/>
                <a:cs typeface="Times New Roman" panose="02020603050405020304" pitchFamily="18" charset="0"/>
              </a:rPr>
              <a:t> (comma, semicolon, etc.). </a:t>
            </a:r>
          </a:p>
          <a:p>
            <a:pPr algn="just"/>
            <a:r>
              <a:rPr lang="en-US" b="0" i="0">
                <a:solidFill>
                  <a:srgbClr val="2E2E2E"/>
                </a:solidFill>
                <a:effectLst/>
                <a:latin typeface="Times New Roman" panose="02020603050405020304" pitchFamily="18" charset="0"/>
                <a:cs typeface="Times New Roman" panose="02020603050405020304" pitchFamily="18" charset="0"/>
              </a:rPr>
              <a:t>For example, see the picture below, which shows a list of products separated by semicolons in one cell (A1):</a:t>
            </a:r>
            <a:endParaRPr lang="en-IN">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CF7AF1F-F9C7-1393-AC3D-E6D15C49A115}"/>
              </a:ext>
            </a:extLst>
          </p:cNvPr>
          <p:cNvPicPr>
            <a:picLocks noChangeAspect="1"/>
          </p:cNvPicPr>
          <p:nvPr/>
        </p:nvPicPr>
        <p:blipFill>
          <a:blip r:embed="rId2"/>
          <a:stretch>
            <a:fillRect/>
          </a:stretch>
        </p:blipFill>
        <p:spPr>
          <a:xfrm>
            <a:off x="1390650" y="4419600"/>
            <a:ext cx="6457950" cy="1314792"/>
          </a:xfrm>
          <a:prstGeom prst="rect">
            <a:avLst/>
          </a:prstGeom>
        </p:spPr>
      </p:pic>
    </p:spTree>
    <p:extLst>
      <p:ext uri="{BB962C8B-B14F-4D97-AF65-F5344CB8AC3E}">
        <p14:creationId xmlns:p14="http://schemas.microsoft.com/office/powerpoint/2010/main" val="35815117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542440-EBF1-6B55-9404-233B17E95972}"/>
              </a:ext>
            </a:extLst>
          </p:cNvPr>
          <p:cNvSpPr>
            <a:spLocks noGrp="1"/>
          </p:cNvSpPr>
          <p:nvPr>
            <p:ph idx="1"/>
          </p:nvPr>
        </p:nvSpPr>
        <p:spPr>
          <a:xfrm>
            <a:off x="457200" y="304800"/>
            <a:ext cx="8229600" cy="5821363"/>
          </a:xfrm>
        </p:spPr>
        <p:txBody>
          <a:bodyPr/>
          <a:lstStyle/>
          <a:p>
            <a:pPr algn="just"/>
            <a:r>
              <a:rPr lang="en-US" b="0" i="0">
                <a:solidFill>
                  <a:srgbClr val="2E2E2E"/>
                </a:solidFill>
                <a:effectLst/>
                <a:latin typeface="Times New Roman" panose="02020603050405020304" pitchFamily="18" charset="0"/>
                <a:cs typeface="Times New Roman" panose="02020603050405020304" pitchFamily="18" charset="0"/>
              </a:rPr>
              <a:t>To view this data appropriately in Excel, use </a:t>
            </a:r>
            <a:r>
              <a:rPr lang="en-US">
                <a:solidFill>
                  <a:srgbClr val="337BB7"/>
                </a:solidFill>
                <a:latin typeface="Times New Roman" panose="02020603050405020304" pitchFamily="18" charset="0"/>
                <a:cs typeface="Times New Roman" panose="02020603050405020304" pitchFamily="18" charset="0"/>
              </a:rPr>
              <a:t>Text to Columns</a:t>
            </a:r>
            <a:r>
              <a:rPr lang="en-US" b="0" i="0">
                <a:solidFill>
                  <a:srgbClr val="2E2E2E"/>
                </a:solidFill>
                <a:effectLst/>
                <a:latin typeface="Times New Roman" panose="02020603050405020304" pitchFamily="18" charset="0"/>
                <a:cs typeface="Times New Roman" panose="02020603050405020304" pitchFamily="18" charset="0"/>
              </a:rPr>
              <a:t> and split the products into separate columns.</a:t>
            </a:r>
          </a:p>
          <a:p>
            <a:pPr algn="just"/>
            <a:r>
              <a:rPr lang="en-US" b="0" i="0">
                <a:solidFill>
                  <a:srgbClr val="2E2E2E"/>
                </a:solidFill>
                <a:effectLst/>
                <a:latin typeface="Times New Roman" panose="02020603050405020304" pitchFamily="18" charset="0"/>
                <a:cs typeface="Times New Roman" panose="02020603050405020304" pitchFamily="18" charset="0"/>
              </a:rPr>
              <a:t>Select the text cell (B1) and in the </a:t>
            </a:r>
            <a:r>
              <a:rPr lang="en-US" b="1" i="0">
                <a:solidFill>
                  <a:srgbClr val="2E2E2E"/>
                </a:solidFill>
                <a:effectLst/>
                <a:latin typeface="Times New Roman" panose="02020603050405020304" pitchFamily="18" charset="0"/>
                <a:cs typeface="Times New Roman" panose="02020603050405020304" pitchFamily="18" charset="0"/>
              </a:rPr>
              <a:t>Ribbon</a:t>
            </a:r>
            <a:r>
              <a:rPr lang="en-US" b="0" i="0">
                <a:solidFill>
                  <a:srgbClr val="2E2E2E"/>
                </a:solidFill>
                <a:effectLst/>
                <a:latin typeface="Times New Roman" panose="02020603050405020304" pitchFamily="18" charset="0"/>
                <a:cs typeface="Times New Roman" panose="02020603050405020304" pitchFamily="18" charset="0"/>
              </a:rPr>
              <a:t>, go to </a:t>
            </a:r>
            <a:r>
              <a:rPr lang="en-US" b="1" i="0">
                <a:solidFill>
                  <a:srgbClr val="2E2E2E"/>
                </a:solidFill>
                <a:effectLst/>
                <a:latin typeface="Times New Roman" panose="02020603050405020304" pitchFamily="18" charset="0"/>
                <a:cs typeface="Times New Roman" panose="02020603050405020304" pitchFamily="18" charset="0"/>
              </a:rPr>
              <a:t>Data &gt; Text to Columns</a:t>
            </a:r>
            <a:r>
              <a:rPr lang="en-US" b="0" i="0">
                <a:solidFill>
                  <a:srgbClr val="2E2E2E"/>
                </a:solidFill>
                <a:effectLst/>
                <a:latin typeface="Times New Roman" panose="02020603050405020304" pitchFamily="18" charset="0"/>
                <a:cs typeface="Times New Roman" panose="02020603050405020304" pitchFamily="18" charset="0"/>
              </a:rPr>
              <a:t>.</a:t>
            </a:r>
          </a:p>
          <a:p>
            <a:endParaRPr lang="en-IN"/>
          </a:p>
        </p:txBody>
      </p:sp>
      <p:pic>
        <p:nvPicPr>
          <p:cNvPr id="5" name="Picture 4">
            <a:extLst>
              <a:ext uri="{FF2B5EF4-FFF2-40B4-BE49-F238E27FC236}">
                <a16:creationId xmlns:a16="http://schemas.microsoft.com/office/drawing/2014/main" id="{BC851B0F-E831-446C-5B8C-A128FAC946C3}"/>
              </a:ext>
            </a:extLst>
          </p:cNvPr>
          <p:cNvPicPr>
            <a:picLocks noChangeAspect="1"/>
          </p:cNvPicPr>
          <p:nvPr/>
        </p:nvPicPr>
        <p:blipFill>
          <a:blip r:embed="rId2"/>
          <a:stretch>
            <a:fillRect/>
          </a:stretch>
        </p:blipFill>
        <p:spPr>
          <a:xfrm>
            <a:off x="457200" y="3420794"/>
            <a:ext cx="8113232" cy="2218006"/>
          </a:xfrm>
          <a:prstGeom prst="rect">
            <a:avLst/>
          </a:prstGeom>
        </p:spPr>
      </p:pic>
    </p:spTree>
    <p:extLst>
      <p:ext uri="{BB962C8B-B14F-4D97-AF65-F5344CB8AC3E}">
        <p14:creationId xmlns:p14="http://schemas.microsoft.com/office/powerpoint/2010/main" val="12916474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B603E-F008-EAA0-2D2E-2D3E0BABABC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04BD17B-A511-8B4B-C913-D4F4A6C9227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1079592-DFA7-6C3A-B776-AED3BF10E0DA}"/>
              </a:ext>
            </a:extLst>
          </p:cNvPr>
          <p:cNvPicPr>
            <a:picLocks noChangeAspect="1"/>
          </p:cNvPicPr>
          <p:nvPr/>
        </p:nvPicPr>
        <p:blipFill>
          <a:blip r:embed="rId2"/>
          <a:stretch>
            <a:fillRect/>
          </a:stretch>
        </p:blipFill>
        <p:spPr>
          <a:xfrm>
            <a:off x="762000" y="839104"/>
            <a:ext cx="7191375" cy="4552950"/>
          </a:xfrm>
          <a:prstGeom prst="rect">
            <a:avLst/>
          </a:prstGeom>
        </p:spPr>
      </p:pic>
    </p:spTree>
    <p:extLst>
      <p:ext uri="{BB962C8B-B14F-4D97-AF65-F5344CB8AC3E}">
        <p14:creationId xmlns:p14="http://schemas.microsoft.com/office/powerpoint/2010/main" val="30553775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0C942-6B23-F1F8-1A3A-478A6E95BC7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24C2C2C-0FE3-EA4E-3261-EF28CEE3AEC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C82468A-58AF-D8DD-42F0-75BCA04D558E}"/>
              </a:ext>
            </a:extLst>
          </p:cNvPr>
          <p:cNvPicPr>
            <a:picLocks noChangeAspect="1"/>
          </p:cNvPicPr>
          <p:nvPr/>
        </p:nvPicPr>
        <p:blipFill>
          <a:blip r:embed="rId2"/>
          <a:stretch>
            <a:fillRect/>
          </a:stretch>
        </p:blipFill>
        <p:spPr>
          <a:xfrm>
            <a:off x="609599" y="533400"/>
            <a:ext cx="7576457" cy="5105400"/>
          </a:xfrm>
          <a:prstGeom prst="rect">
            <a:avLst/>
          </a:prstGeom>
        </p:spPr>
      </p:pic>
    </p:spTree>
    <p:extLst>
      <p:ext uri="{BB962C8B-B14F-4D97-AF65-F5344CB8AC3E}">
        <p14:creationId xmlns:p14="http://schemas.microsoft.com/office/powerpoint/2010/main" val="138799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Times New Roman" pitchFamily="18" charset="0"/>
                <a:cs typeface="Times New Roman" pitchFamily="18" charset="0"/>
              </a:rPr>
              <a:t>Experiment 3</a:t>
            </a:r>
            <a:endParaRPr lang="en-IN" b="1">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r>
              <a:rPr lang="en-US">
                <a:latin typeface="Times New Roman" pitchFamily="18" charset="0"/>
                <a:cs typeface="Times New Roman" pitchFamily="18" charset="0"/>
              </a:rPr>
              <a:t>TITLE: WORKING WITH DATA: DATA VALIDATION, PIVOT TABLES &amp; PIVOT CHARTS. </a:t>
            </a:r>
            <a:endParaRPr lang="en-IN">
              <a:latin typeface="Times New Roman" pitchFamily="18" charset="0"/>
              <a:cs typeface="Times New Roman" pitchFamily="18" charset="0"/>
            </a:endParaRPr>
          </a:p>
        </p:txBody>
      </p:sp>
    </p:spTree>
    <p:extLst>
      <p:ext uri="{BB962C8B-B14F-4D97-AF65-F5344CB8AC3E}">
        <p14:creationId xmlns:p14="http://schemas.microsoft.com/office/powerpoint/2010/main" val="7326419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168BA-128B-1314-E6EC-047C74D054D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9F3F7B5-8410-8D80-B8D8-45042781BA7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9A29334-1ADF-65BB-7AEC-4E8CF34A30BE}"/>
              </a:ext>
            </a:extLst>
          </p:cNvPr>
          <p:cNvPicPr>
            <a:picLocks noChangeAspect="1"/>
          </p:cNvPicPr>
          <p:nvPr/>
        </p:nvPicPr>
        <p:blipFill>
          <a:blip r:embed="rId2"/>
          <a:stretch>
            <a:fillRect/>
          </a:stretch>
        </p:blipFill>
        <p:spPr>
          <a:xfrm>
            <a:off x="381000" y="990600"/>
            <a:ext cx="8126068" cy="5394326"/>
          </a:xfrm>
          <a:prstGeom prst="rect">
            <a:avLst/>
          </a:prstGeom>
        </p:spPr>
      </p:pic>
    </p:spTree>
    <p:extLst>
      <p:ext uri="{BB962C8B-B14F-4D97-AF65-F5344CB8AC3E}">
        <p14:creationId xmlns:p14="http://schemas.microsoft.com/office/powerpoint/2010/main" val="39909741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311C5-2896-15F4-05E1-6FB33F5D73B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E265DA5-EACC-84FA-B0FB-1BECE9A1B06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11A8C0B-D333-AC29-07BC-7BCE90E5A651}"/>
              </a:ext>
            </a:extLst>
          </p:cNvPr>
          <p:cNvPicPr>
            <a:picLocks noChangeAspect="1"/>
          </p:cNvPicPr>
          <p:nvPr/>
        </p:nvPicPr>
        <p:blipFill>
          <a:blip r:embed="rId2"/>
          <a:stretch>
            <a:fillRect/>
          </a:stretch>
        </p:blipFill>
        <p:spPr>
          <a:xfrm>
            <a:off x="990600" y="2590800"/>
            <a:ext cx="4848225" cy="1123950"/>
          </a:xfrm>
          <a:prstGeom prst="rect">
            <a:avLst/>
          </a:prstGeom>
        </p:spPr>
      </p:pic>
    </p:spTree>
    <p:extLst>
      <p:ext uri="{BB962C8B-B14F-4D97-AF65-F5344CB8AC3E}">
        <p14:creationId xmlns:p14="http://schemas.microsoft.com/office/powerpoint/2010/main" val="5989407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sz="2800" b="1">
                <a:latin typeface="Times New Roman" pitchFamily="18" charset="0"/>
                <a:cs typeface="Times New Roman" pitchFamily="18" charset="0"/>
              </a:rPr>
              <a:t>Parsing Example 2: </a:t>
            </a:r>
          </a:p>
          <a:p>
            <a:pPr algn="just"/>
            <a:r>
              <a:rPr lang="en-US" sz="2800">
                <a:latin typeface="Times New Roman" pitchFamily="18" charset="0"/>
                <a:cs typeface="Times New Roman" pitchFamily="18" charset="0"/>
              </a:rPr>
              <a:t>"In 2023, Company A reported total revenue of $12.5 million, a 15% increase from 2022 when the revenue was $10.87 million. The company's expenses in 2023 were $7.8 million, up from $6.5 million in 2022. Meanwhile, Company B saw a revenue growth of 20%, reaching $9.6 million in 2023 compared to $8 million in 2022, with expenses rising from $5.3 million to $6.1 million."</a:t>
            </a:r>
            <a:endParaRPr lang="en-IN" sz="2800">
              <a:latin typeface="Times New Roman" pitchFamily="18" charset="0"/>
              <a:cs typeface="Times New Roman" pitchFamily="18" charset="0"/>
            </a:endParaRPr>
          </a:p>
        </p:txBody>
      </p:sp>
    </p:spTree>
    <p:extLst>
      <p:ext uri="{BB962C8B-B14F-4D97-AF65-F5344CB8AC3E}">
        <p14:creationId xmlns:p14="http://schemas.microsoft.com/office/powerpoint/2010/main" val="19429651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762000"/>
            <a:ext cx="8193241"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097" y="3352800"/>
            <a:ext cx="4895434" cy="1658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76449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81050"/>
            <a:ext cx="7772400" cy="5559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72993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95399"/>
            <a:ext cx="6019800" cy="4479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55008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828800"/>
            <a:ext cx="2085975"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66066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1600"/>
            <a:ext cx="7429500"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746047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524000"/>
            <a:ext cx="4495800" cy="4129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940008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Times New Roman" pitchFamily="18" charset="0"/>
                <a:cs typeface="Times New Roman" pitchFamily="18" charset="0"/>
              </a:rPr>
              <a:t>Exp. 8</a:t>
            </a:r>
            <a:endParaRPr lang="en-IN" b="1">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r>
              <a:rPr lang="en-US">
                <a:latin typeface="Times New Roman" pitchFamily="18" charset="0"/>
                <a:cs typeface="Times New Roman" pitchFamily="18" charset="0"/>
              </a:rPr>
              <a:t>Working with Multiple Sheets: work with multiple sheets within a workbook is crucial for organizing and managing data, perform  complex calculations and create comprehensive reports. </a:t>
            </a:r>
            <a:endParaRPr lang="en-IN">
              <a:latin typeface="Times New Roman" pitchFamily="18" charset="0"/>
              <a:cs typeface="Times New Roman" pitchFamily="18" charset="0"/>
            </a:endParaRPr>
          </a:p>
        </p:txBody>
      </p:sp>
    </p:spTree>
    <p:extLst>
      <p:ext uri="{BB962C8B-B14F-4D97-AF65-F5344CB8AC3E}">
        <p14:creationId xmlns:p14="http://schemas.microsoft.com/office/powerpoint/2010/main" val="1603281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Data validation</a:t>
            </a:r>
            <a:endParaRPr lang="en-IN" b="1">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3545" y="1216070"/>
            <a:ext cx="7091490"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3819525"/>
            <a:ext cx="3886200"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75203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a:latin typeface="Times New Roman" pitchFamily="18" charset="0"/>
                <a:cs typeface="Times New Roman" pitchFamily="18" charset="0"/>
              </a:rPr>
              <a:t>To Work with </a:t>
            </a:r>
            <a:r>
              <a:rPr lang="en-US" b="1">
                <a:solidFill>
                  <a:srgbClr val="FF0000"/>
                </a:solidFill>
                <a:latin typeface="Times New Roman" pitchFamily="18" charset="0"/>
                <a:cs typeface="Times New Roman" pitchFamily="18" charset="0"/>
              </a:rPr>
              <a:t>Multiple Sheets </a:t>
            </a:r>
            <a:r>
              <a:rPr lang="en-US">
                <a:latin typeface="Times New Roman" pitchFamily="18" charset="0"/>
                <a:cs typeface="Times New Roman" pitchFamily="18" charset="0"/>
              </a:rPr>
              <a:t>within a workbook is crucial for organizing and managing data, perform complex calculations and create comprehensive reports. </a:t>
            </a:r>
            <a:endParaRPr lang="en-IN">
              <a:latin typeface="Times New Roman" pitchFamily="18" charset="0"/>
              <a:cs typeface="Times New Roman" pitchFamily="18" charset="0"/>
            </a:endParaRPr>
          </a:p>
        </p:txBody>
      </p:sp>
    </p:spTree>
    <p:extLst>
      <p:ext uri="{BB962C8B-B14F-4D97-AF65-F5344CB8AC3E}">
        <p14:creationId xmlns:p14="http://schemas.microsoft.com/office/powerpoint/2010/main" val="4138989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fontScale="92500" lnSpcReduction="20000"/>
          </a:bodyPr>
          <a:lstStyle/>
          <a:p>
            <a:pPr marL="0" indent="0" algn="just">
              <a:buNone/>
            </a:pPr>
            <a:r>
              <a:rPr lang="en-US" b="1">
                <a:solidFill>
                  <a:srgbClr val="FF0000"/>
                </a:solidFill>
                <a:latin typeface="Times New Roman" pitchFamily="18" charset="0"/>
                <a:cs typeface="Times New Roman" pitchFamily="18" charset="0"/>
              </a:rPr>
              <a:t>The First Step:</a:t>
            </a:r>
          </a:p>
          <a:p>
            <a:pPr algn="just"/>
            <a:r>
              <a:rPr lang="en-US">
                <a:latin typeface="Times New Roman" pitchFamily="18" charset="0"/>
                <a:cs typeface="Times New Roman" pitchFamily="18" charset="0"/>
              </a:rPr>
              <a:t>The first step is to set up a product catalog. Follow the steps given below −</a:t>
            </a:r>
          </a:p>
          <a:p>
            <a:pPr algn="just"/>
            <a:r>
              <a:rPr lang="en-US">
                <a:latin typeface="Times New Roman" pitchFamily="18" charset="0"/>
                <a:cs typeface="Times New Roman" pitchFamily="18" charset="0"/>
              </a:rPr>
              <a:t>Start with a </a:t>
            </a:r>
            <a:r>
              <a:rPr lang="en-US" b="1">
                <a:solidFill>
                  <a:srgbClr val="FF0000"/>
                </a:solidFill>
                <a:latin typeface="Times New Roman" pitchFamily="18" charset="0"/>
                <a:cs typeface="Times New Roman" pitchFamily="18" charset="0"/>
              </a:rPr>
              <a:t>blank workbook.</a:t>
            </a:r>
          </a:p>
          <a:p>
            <a:pPr algn="just"/>
            <a:r>
              <a:rPr lang="en-US">
                <a:latin typeface="Times New Roman" pitchFamily="18" charset="0"/>
                <a:cs typeface="Times New Roman" pitchFamily="18" charset="0"/>
              </a:rPr>
              <a:t>Set up </a:t>
            </a:r>
            <a:r>
              <a:rPr lang="en-US" b="1">
                <a:solidFill>
                  <a:srgbClr val="FF0000"/>
                </a:solidFill>
                <a:latin typeface="Times New Roman" pitchFamily="18" charset="0"/>
                <a:cs typeface="Times New Roman" pitchFamily="18" charset="0"/>
              </a:rPr>
              <a:t>product catalog worksheet with products and prices.</a:t>
            </a:r>
          </a:p>
          <a:p>
            <a:pPr algn="just"/>
            <a:r>
              <a:rPr lang="en-US" b="1">
                <a:solidFill>
                  <a:srgbClr val="FF0000"/>
                </a:solidFill>
                <a:latin typeface="Times New Roman" pitchFamily="18" charset="0"/>
                <a:cs typeface="Times New Roman" pitchFamily="18" charset="0"/>
              </a:rPr>
              <a:t>Name</a:t>
            </a:r>
            <a:r>
              <a:rPr lang="en-US">
                <a:latin typeface="Times New Roman" pitchFamily="18" charset="0"/>
                <a:cs typeface="Times New Roman" pitchFamily="18" charset="0"/>
              </a:rPr>
              <a:t> the worksheet </a:t>
            </a:r>
            <a:r>
              <a:rPr lang="en-US" b="1">
                <a:solidFill>
                  <a:srgbClr val="FF0000"/>
                </a:solidFill>
                <a:latin typeface="Times New Roman" pitchFamily="18" charset="0"/>
                <a:cs typeface="Times New Roman" pitchFamily="18" charset="0"/>
              </a:rPr>
              <a:t>Product Catalog</a:t>
            </a:r>
            <a:r>
              <a:rPr lang="en-US">
                <a:latin typeface="Times New Roman" pitchFamily="18" charset="0"/>
                <a:cs typeface="Times New Roman" pitchFamily="18" charset="0"/>
              </a:rPr>
              <a:t>.</a:t>
            </a:r>
          </a:p>
          <a:p>
            <a:pPr algn="just"/>
            <a:r>
              <a:rPr lang="en-US">
                <a:latin typeface="Times New Roman" pitchFamily="18" charset="0"/>
                <a:cs typeface="Times New Roman" pitchFamily="18" charset="0"/>
              </a:rPr>
              <a:t>Assume the catalog is revised on the first of every month.</a:t>
            </a:r>
          </a:p>
          <a:p>
            <a:pPr algn="just"/>
            <a:r>
              <a:rPr lang="en-US">
                <a:latin typeface="Times New Roman" pitchFamily="18" charset="0"/>
                <a:cs typeface="Times New Roman" pitchFamily="18" charset="0"/>
              </a:rPr>
              <a:t>Provide a place holder for last updated on.</a:t>
            </a:r>
          </a:p>
          <a:p>
            <a:pPr algn="just"/>
            <a:r>
              <a:rPr lang="en-US">
                <a:latin typeface="Times New Roman" pitchFamily="18" charset="0"/>
                <a:cs typeface="Times New Roman" pitchFamily="18" charset="0"/>
              </a:rPr>
              <a:t>The price of a product at selling time is determined by the current cost of the product.</a:t>
            </a:r>
            <a:endParaRPr lang="en-IN">
              <a:latin typeface="Times New Roman" pitchFamily="18" charset="0"/>
              <a:cs typeface="Times New Roman" pitchFamily="18" charset="0"/>
            </a:endParaRPr>
          </a:p>
        </p:txBody>
      </p:sp>
    </p:spTree>
    <p:extLst>
      <p:ext uri="{BB962C8B-B14F-4D97-AF65-F5344CB8AC3E}">
        <p14:creationId xmlns:p14="http://schemas.microsoft.com/office/powerpoint/2010/main" val="166585247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8048625" cy="668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60546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lstStyle/>
          <a:p>
            <a:pPr algn="just"/>
            <a:r>
              <a:rPr lang="en-US" b="1">
                <a:solidFill>
                  <a:srgbClr val="FF0000"/>
                </a:solidFill>
                <a:latin typeface="Times New Roman" pitchFamily="18" charset="0"/>
                <a:cs typeface="Times New Roman" pitchFamily="18" charset="0"/>
              </a:rPr>
              <a:t>Multiple Worksheets with same Structure</a:t>
            </a:r>
          </a:p>
          <a:p>
            <a:pPr algn="just"/>
            <a:r>
              <a:rPr lang="en-US">
                <a:latin typeface="Times New Roman" pitchFamily="18" charset="0"/>
                <a:cs typeface="Times New Roman" pitchFamily="18" charset="0"/>
              </a:rPr>
              <a:t>Next, you have to set up worksheets for the Regions – </a:t>
            </a:r>
            <a:r>
              <a:rPr lang="en-US" b="1">
                <a:solidFill>
                  <a:srgbClr val="FF0000"/>
                </a:solidFill>
                <a:latin typeface="Times New Roman" pitchFamily="18" charset="0"/>
                <a:cs typeface="Times New Roman" pitchFamily="18" charset="0"/>
              </a:rPr>
              <a:t>East, North, South, and West, in that order with same structure.</a:t>
            </a:r>
          </a:p>
          <a:p>
            <a:pPr algn="just"/>
            <a:r>
              <a:rPr lang="en-US">
                <a:latin typeface="Times New Roman" pitchFamily="18" charset="0"/>
                <a:cs typeface="Times New Roman" pitchFamily="18" charset="0"/>
              </a:rPr>
              <a:t>Add </a:t>
            </a:r>
            <a:r>
              <a:rPr lang="en-US" b="1">
                <a:solidFill>
                  <a:srgbClr val="FF0000"/>
                </a:solidFill>
                <a:latin typeface="Times New Roman" pitchFamily="18" charset="0"/>
                <a:cs typeface="Times New Roman" pitchFamily="18" charset="0"/>
              </a:rPr>
              <a:t>4 blank </a:t>
            </a:r>
            <a:r>
              <a:rPr lang="en-US">
                <a:latin typeface="Times New Roman" pitchFamily="18" charset="0"/>
                <a:cs typeface="Times New Roman" pitchFamily="18" charset="0"/>
              </a:rPr>
              <a:t>worksheets.</a:t>
            </a:r>
          </a:p>
          <a:p>
            <a:pPr algn="just"/>
            <a:r>
              <a:rPr lang="en-US">
                <a:latin typeface="Times New Roman" pitchFamily="18" charset="0"/>
                <a:cs typeface="Times New Roman" pitchFamily="18" charset="0"/>
              </a:rPr>
              <a:t>Name the worksheets </a:t>
            </a:r>
            <a:r>
              <a:rPr lang="en-US" b="1">
                <a:solidFill>
                  <a:srgbClr val="FF0000"/>
                </a:solidFill>
                <a:latin typeface="Times New Roman" pitchFamily="18" charset="0"/>
                <a:cs typeface="Times New Roman" pitchFamily="18" charset="0"/>
              </a:rPr>
              <a:t>East, North, South and West.</a:t>
            </a:r>
          </a:p>
          <a:p>
            <a:endParaRPr lang="en-IN"/>
          </a:p>
        </p:txBody>
      </p:sp>
    </p:spTree>
    <p:extLst>
      <p:ext uri="{BB962C8B-B14F-4D97-AF65-F5344CB8AC3E}">
        <p14:creationId xmlns:p14="http://schemas.microsoft.com/office/powerpoint/2010/main" val="32977639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308100"/>
            <a:ext cx="5867400" cy="4741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592101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211763"/>
          </a:xfrm>
        </p:spPr>
        <p:txBody>
          <a:bodyPr/>
          <a:lstStyle/>
          <a:p>
            <a:pPr algn="just"/>
            <a:r>
              <a:rPr lang="en-US">
                <a:latin typeface="Times New Roman" pitchFamily="18" charset="0"/>
                <a:cs typeface="Times New Roman" pitchFamily="18" charset="0"/>
              </a:rPr>
              <a:t>These </a:t>
            </a:r>
            <a:r>
              <a:rPr lang="en-US" b="1">
                <a:solidFill>
                  <a:srgbClr val="FF0000"/>
                </a:solidFill>
                <a:latin typeface="Times New Roman" pitchFamily="18" charset="0"/>
                <a:cs typeface="Times New Roman" pitchFamily="18" charset="0"/>
              </a:rPr>
              <a:t>four worksheets should have the same structure.</a:t>
            </a:r>
          </a:p>
          <a:p>
            <a:pPr algn="just"/>
            <a:r>
              <a:rPr lang="en-US">
                <a:latin typeface="Times New Roman" pitchFamily="18" charset="0"/>
                <a:cs typeface="Times New Roman" pitchFamily="18" charset="0"/>
              </a:rPr>
              <a:t>Click the tab East. The East worksheet opens.</a:t>
            </a:r>
          </a:p>
          <a:p>
            <a:pPr algn="just"/>
            <a:r>
              <a:rPr lang="en-US" b="1">
                <a:solidFill>
                  <a:srgbClr val="FF0000"/>
                </a:solidFill>
                <a:latin typeface="Times New Roman" pitchFamily="18" charset="0"/>
                <a:cs typeface="Times New Roman" pitchFamily="18" charset="0"/>
              </a:rPr>
              <a:t>Press the shift key and click on the tab West. All the 4 tabs will be selected.</a:t>
            </a:r>
          </a:p>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657600"/>
            <a:ext cx="7211524"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83016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pPr algn="just"/>
            <a:r>
              <a:rPr lang="en-US">
                <a:latin typeface="Times New Roman" pitchFamily="18" charset="0"/>
                <a:cs typeface="Times New Roman" pitchFamily="18" charset="0"/>
              </a:rPr>
              <a:t>In the East worksheet,</a:t>
            </a:r>
          </a:p>
          <a:p>
            <a:pPr algn="just"/>
            <a:r>
              <a:rPr lang="en-US">
                <a:latin typeface="Times New Roman" pitchFamily="18" charset="0"/>
                <a:cs typeface="Times New Roman" pitchFamily="18" charset="0"/>
              </a:rPr>
              <a:t>Add the column headers – </a:t>
            </a:r>
            <a:r>
              <a:rPr lang="en-US" b="1">
                <a:solidFill>
                  <a:srgbClr val="FF0000"/>
                </a:solidFill>
                <a:latin typeface="Times New Roman" pitchFamily="18" charset="0"/>
                <a:cs typeface="Times New Roman" pitchFamily="18" charset="0"/>
              </a:rPr>
              <a:t>S. No., Month, Product, Price, No. of Units, Total Amount.</a:t>
            </a:r>
          </a:p>
          <a:p>
            <a:pPr algn="just"/>
            <a:r>
              <a:rPr lang="en-US">
                <a:latin typeface="Times New Roman" pitchFamily="18" charset="0"/>
                <a:cs typeface="Times New Roman" pitchFamily="18" charset="0"/>
              </a:rPr>
              <a:t>Add the S. No., Month April and the 4 Product Names.</a:t>
            </a:r>
          </a:p>
          <a:p>
            <a:pPr algn="just"/>
            <a:r>
              <a:rPr lang="en-US">
                <a:latin typeface="Times New Roman" pitchFamily="18" charset="0"/>
                <a:cs typeface="Times New Roman" pitchFamily="18" charset="0"/>
              </a:rPr>
              <a:t>Format the Table.</a:t>
            </a:r>
          </a:p>
          <a:p>
            <a:pPr algn="just"/>
            <a:r>
              <a:rPr lang="en-US">
                <a:latin typeface="Times New Roman" pitchFamily="18" charset="0"/>
                <a:cs typeface="Times New Roman" pitchFamily="18" charset="0"/>
              </a:rPr>
              <a:t>The same structure appears in the other worksheets North, South and West.</a:t>
            </a:r>
          </a:p>
          <a:p>
            <a:endParaRPr lang="en-IN"/>
          </a:p>
        </p:txBody>
      </p:sp>
    </p:spTree>
    <p:extLst>
      <p:ext uri="{BB962C8B-B14F-4D97-AF65-F5344CB8AC3E}">
        <p14:creationId xmlns:p14="http://schemas.microsoft.com/office/powerpoint/2010/main" val="13709836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04800"/>
            <a:ext cx="8001000" cy="6026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48487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pPr algn="just"/>
            <a:r>
              <a:rPr lang="en-US">
                <a:latin typeface="Times New Roman" pitchFamily="18" charset="0"/>
                <a:cs typeface="Times New Roman" pitchFamily="18" charset="0"/>
              </a:rPr>
              <a:t>Creating a Formula across Multiple Worksheets</a:t>
            </a:r>
          </a:p>
          <a:p>
            <a:pPr algn="just"/>
            <a:r>
              <a:rPr lang="en-US">
                <a:latin typeface="Times New Roman" pitchFamily="18" charset="0"/>
                <a:cs typeface="Times New Roman" pitchFamily="18" charset="0"/>
              </a:rPr>
              <a:t>To create a formula across multiple worksheets </a:t>
            </a:r>
          </a:p>
          <a:p>
            <a:pPr algn="just"/>
            <a:r>
              <a:rPr lang="en-US">
                <a:latin typeface="Times New Roman" pitchFamily="18" charset="0"/>
                <a:cs typeface="Times New Roman" pitchFamily="18" charset="0"/>
              </a:rPr>
              <a:t>Define names for the price values of the products in the product catalog worksheet.</a:t>
            </a:r>
          </a:p>
          <a:p>
            <a:pPr algn="just"/>
            <a:r>
              <a:rPr lang="en-US">
                <a:latin typeface="Times New Roman" pitchFamily="18" charset="0"/>
                <a:cs typeface="Times New Roman" pitchFamily="18" charset="0"/>
              </a:rPr>
              <a:t>Set the Scope as Workbook for all the names.</a:t>
            </a:r>
          </a:p>
          <a:p>
            <a:endParaRPr lang="en-US"/>
          </a:p>
          <a:p>
            <a:endParaRPr lang="en-IN"/>
          </a:p>
        </p:txBody>
      </p:sp>
    </p:spTree>
    <p:extLst>
      <p:ext uri="{BB962C8B-B14F-4D97-AF65-F5344CB8AC3E}">
        <p14:creationId xmlns:p14="http://schemas.microsoft.com/office/powerpoint/2010/main" val="4197013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 y="990600"/>
            <a:ext cx="8425681"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3359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a:latin typeface="Times New Roman" pitchFamily="18" charset="0"/>
                <a:cs typeface="Times New Roman" pitchFamily="18" charset="0"/>
              </a:rPr>
              <a:t>Data Validation to Cells</a:t>
            </a:r>
            <a:br>
              <a:rPr lang="en-IN" b="1">
                <a:latin typeface="Times New Roman" pitchFamily="18" charset="0"/>
                <a:cs typeface="Times New Roman" pitchFamily="18" charset="0"/>
              </a:rPr>
            </a:br>
            <a:endParaRPr lang="en-IN" b="1">
              <a:latin typeface="Times New Roman" pitchFamily="18" charset="0"/>
              <a:cs typeface="Times New Roman" pitchFamily="18" charset="0"/>
            </a:endParaRPr>
          </a:p>
        </p:txBody>
      </p:sp>
      <p:sp>
        <p:nvSpPr>
          <p:cNvPr id="3" name="Content Placeholder 2"/>
          <p:cNvSpPr>
            <a:spLocks noGrp="1"/>
          </p:cNvSpPr>
          <p:nvPr>
            <p:ph idx="1"/>
          </p:nvPr>
        </p:nvSpPr>
        <p:spPr>
          <a:xfrm>
            <a:off x="377824" y="1295400"/>
            <a:ext cx="8229600" cy="4525963"/>
          </a:xfrm>
        </p:spPr>
        <p:txBody>
          <a:bodyPr/>
          <a:lstStyle/>
          <a:p>
            <a:pPr algn="just"/>
            <a:r>
              <a:rPr lang="en-US">
                <a:latin typeface="Times New Roman" pitchFamily="18" charset="0"/>
                <a:cs typeface="Times New Roman" pitchFamily="18" charset="0"/>
              </a:rPr>
              <a:t>Use data validation to restrict the type of data or the values that users enter into a cell, like a dropdown list.</a:t>
            </a:r>
          </a:p>
          <a:p>
            <a:pPr algn="just"/>
            <a:r>
              <a:rPr lang="en-US">
                <a:latin typeface="Times New Roman" pitchFamily="18" charset="0"/>
                <a:cs typeface="Times New Roman" pitchFamily="18" charset="0"/>
              </a:rPr>
              <a:t>Select the cell(s) you want to create a rule for.</a:t>
            </a:r>
          </a:p>
          <a:p>
            <a:pPr algn="just"/>
            <a:r>
              <a:rPr lang="en-US">
                <a:latin typeface="Times New Roman" pitchFamily="18" charset="0"/>
                <a:cs typeface="Times New Roman" pitchFamily="18" charset="0"/>
              </a:rPr>
              <a:t>Select </a:t>
            </a:r>
            <a:r>
              <a:rPr lang="en-US" b="1">
                <a:latin typeface="Times New Roman" pitchFamily="18" charset="0"/>
                <a:cs typeface="Times New Roman" pitchFamily="18" charset="0"/>
              </a:rPr>
              <a:t>Data &gt;Data Validation</a:t>
            </a:r>
            <a:r>
              <a:rPr lang="en-US">
                <a:latin typeface="Times New Roman" pitchFamily="18" charset="0"/>
                <a:cs typeface="Times New Roman" pitchFamily="18" charset="0"/>
              </a:rPr>
              <a:t>.</a:t>
            </a:r>
          </a:p>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64" y="4186382"/>
            <a:ext cx="8815917" cy="164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7612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2913"/>
            <a:ext cx="9144000" cy="6145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773431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88" y="838200"/>
            <a:ext cx="7896225"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79479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582" y="762000"/>
            <a:ext cx="8416718" cy="5224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76489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pPr algn="just"/>
            <a:r>
              <a:rPr lang="en-US">
                <a:latin typeface="Times New Roman" pitchFamily="18" charset="0"/>
                <a:cs typeface="Times New Roman" pitchFamily="18" charset="0"/>
              </a:rPr>
              <a:t>Once again select all the four worksheets – East, North, South and West.</a:t>
            </a:r>
          </a:p>
          <a:p>
            <a:pPr algn="just"/>
            <a:r>
              <a:rPr lang="en-US">
                <a:latin typeface="Times New Roman" pitchFamily="18" charset="0"/>
                <a:cs typeface="Times New Roman" pitchFamily="18" charset="0"/>
              </a:rPr>
              <a:t>In the East worksheet, </a:t>
            </a:r>
            <a:r>
              <a:rPr lang="en-US" b="1">
                <a:solidFill>
                  <a:srgbClr val="FF0000"/>
                </a:solidFill>
                <a:latin typeface="Times New Roman" pitchFamily="18" charset="0"/>
                <a:cs typeface="Times New Roman" pitchFamily="18" charset="0"/>
              </a:rPr>
              <a:t>for each product, in the price column, give the formula as the Price Value Name.</a:t>
            </a:r>
          </a:p>
          <a:p>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124200"/>
            <a:ext cx="6858000" cy="310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63426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228600"/>
            <a:ext cx="7086600" cy="62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131732" y="6469102"/>
            <a:ext cx="3813736" cy="369332"/>
          </a:xfrm>
          <a:prstGeom prst="rect">
            <a:avLst/>
          </a:prstGeom>
        </p:spPr>
        <p:txBody>
          <a:bodyPr wrap="none">
            <a:spAutoFit/>
          </a:bodyPr>
          <a:lstStyle/>
          <a:p>
            <a:r>
              <a:rPr lang="en-US"/>
              <a:t>Repeat the same steps for each Month</a:t>
            </a:r>
          </a:p>
        </p:txBody>
      </p:sp>
    </p:spTree>
    <p:extLst>
      <p:ext uri="{BB962C8B-B14F-4D97-AF65-F5344CB8AC3E}">
        <p14:creationId xmlns:p14="http://schemas.microsoft.com/office/powerpoint/2010/main" val="3933635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
            <a:ext cx="7200900" cy="625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52700" y="6298168"/>
            <a:ext cx="4690066" cy="369332"/>
          </a:xfrm>
          <a:prstGeom prst="rect">
            <a:avLst/>
          </a:prstGeom>
          <a:noFill/>
        </p:spPr>
        <p:txBody>
          <a:bodyPr wrap="none" rtlCol="0">
            <a:spAutoFit/>
          </a:bodyPr>
          <a:lstStyle/>
          <a:p>
            <a:r>
              <a:rPr lang="en-US"/>
              <a:t>Data gets reflected in North, South, West sheets</a:t>
            </a:r>
            <a:endParaRPr lang="en-IN"/>
          </a:p>
        </p:txBody>
      </p:sp>
    </p:spTree>
    <p:extLst>
      <p:ext uri="{BB962C8B-B14F-4D97-AF65-F5344CB8AC3E}">
        <p14:creationId xmlns:p14="http://schemas.microsoft.com/office/powerpoint/2010/main" val="18864839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pPr algn="just"/>
            <a:r>
              <a:rPr lang="en-US">
                <a:latin typeface="Times New Roman" pitchFamily="18" charset="0"/>
                <a:cs typeface="Times New Roman" pitchFamily="18" charset="0"/>
              </a:rPr>
              <a:t>Therefore, for the worksheets for the regions East, North, South, and West, you have successfully set the same structure </a:t>
            </a:r>
            <a:r>
              <a:rPr lang="en-US" b="1">
                <a:solidFill>
                  <a:srgbClr val="FF0000"/>
                </a:solidFill>
                <a:latin typeface="Times New Roman" pitchFamily="18" charset="0"/>
                <a:cs typeface="Times New Roman" pitchFamily="18" charset="0"/>
              </a:rPr>
              <a:t>and placed the price information for each product based on the month from product catalog worksheet</a:t>
            </a:r>
            <a:r>
              <a:rPr lang="en-US">
                <a:latin typeface="Times New Roman" pitchFamily="18" charset="0"/>
                <a:cs typeface="Times New Roman" pitchFamily="18" charset="0"/>
              </a:rPr>
              <a:t>.</a:t>
            </a:r>
          </a:p>
          <a:p>
            <a:pPr algn="just"/>
            <a:r>
              <a:rPr lang="en-US">
                <a:latin typeface="Times New Roman" pitchFamily="18" charset="0"/>
                <a:cs typeface="Times New Roman" pitchFamily="18" charset="0"/>
              </a:rPr>
              <a:t>The Product Catalog can be in another Workbook too.</a:t>
            </a:r>
          </a:p>
          <a:p>
            <a:endParaRPr lang="en-IN">
              <a:latin typeface="Times New Roman" pitchFamily="18" charset="0"/>
              <a:cs typeface="Times New Roman" pitchFamily="18" charset="0"/>
            </a:endParaRPr>
          </a:p>
        </p:txBody>
      </p:sp>
    </p:spTree>
    <p:extLst>
      <p:ext uri="{BB962C8B-B14F-4D97-AF65-F5344CB8AC3E}">
        <p14:creationId xmlns:p14="http://schemas.microsoft.com/office/powerpoint/2010/main" val="4712251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a:bodyPr>
          <a:lstStyle/>
          <a:p>
            <a:pPr algn="just"/>
            <a:r>
              <a:rPr lang="en-US" b="1">
                <a:solidFill>
                  <a:srgbClr val="FF0000"/>
                </a:solidFill>
                <a:latin typeface="Times New Roman" pitchFamily="18" charset="0"/>
                <a:cs typeface="Times New Roman" pitchFamily="18" charset="0"/>
              </a:rPr>
              <a:t>Calculations in the Worksheets</a:t>
            </a:r>
          </a:p>
          <a:p>
            <a:pPr algn="just"/>
            <a:r>
              <a:rPr lang="en-US">
                <a:latin typeface="Times New Roman" pitchFamily="18" charset="0"/>
                <a:cs typeface="Times New Roman" pitchFamily="18" charset="0"/>
              </a:rPr>
              <a:t>The next step is to fill in the information of No. of Units sold for each Product in each Month and in each Region. </a:t>
            </a:r>
            <a:r>
              <a:rPr lang="en-US" b="1">
                <a:solidFill>
                  <a:srgbClr val="FF0000"/>
                </a:solidFill>
                <a:latin typeface="Times New Roman" pitchFamily="18" charset="0"/>
                <a:cs typeface="Times New Roman" pitchFamily="18" charset="0"/>
              </a:rPr>
              <a:t>Therefore, you need to work separately on these worksheets.</a:t>
            </a:r>
          </a:p>
          <a:p>
            <a:pPr algn="just"/>
            <a:r>
              <a:rPr lang="en-US" b="1">
                <a:latin typeface="Times New Roman" pitchFamily="18" charset="0"/>
                <a:cs typeface="Times New Roman" pitchFamily="18" charset="0"/>
              </a:rPr>
              <a:t>For each region, for each product −</a:t>
            </a:r>
          </a:p>
          <a:p>
            <a:pPr algn="just"/>
            <a:r>
              <a:rPr lang="en-US" b="1">
                <a:latin typeface="Times New Roman" pitchFamily="18" charset="0"/>
                <a:cs typeface="Times New Roman" pitchFamily="18" charset="0"/>
              </a:rPr>
              <a:t>Fill No. of Units sold.</a:t>
            </a:r>
          </a:p>
          <a:p>
            <a:pPr algn="just"/>
            <a:r>
              <a:rPr lang="en-US" b="1">
                <a:solidFill>
                  <a:srgbClr val="FF0000"/>
                </a:solidFill>
                <a:latin typeface="Times New Roman" pitchFamily="18" charset="0"/>
                <a:cs typeface="Times New Roman" pitchFamily="18" charset="0"/>
              </a:rPr>
              <a:t>Calculate the corresponding Total Amount as Price*No. of Units.</a:t>
            </a:r>
          </a:p>
          <a:p>
            <a:endParaRPr lang="en-IN"/>
          </a:p>
        </p:txBody>
      </p:sp>
    </p:spTree>
    <p:extLst>
      <p:ext uri="{BB962C8B-B14F-4D97-AF65-F5344CB8AC3E}">
        <p14:creationId xmlns:p14="http://schemas.microsoft.com/office/powerpoint/2010/main" val="398105769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38150"/>
            <a:ext cx="7372350" cy="605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28504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a:latin typeface="Times New Roman" pitchFamily="18" charset="0"/>
                <a:cs typeface="Times New Roman" pitchFamily="18" charset="0"/>
              </a:rPr>
              <a:t>In each worksheet (East, North, South and West), calculate subtotals month-wise −</a:t>
            </a:r>
          </a:p>
          <a:p>
            <a:pPr algn="just"/>
            <a:r>
              <a:rPr lang="en-US" b="1">
                <a:latin typeface="Times New Roman" pitchFamily="18" charset="0"/>
                <a:cs typeface="Times New Roman" pitchFamily="18" charset="0"/>
              </a:rPr>
              <a:t>Note</a:t>
            </a:r>
            <a:r>
              <a:rPr lang="en-US">
                <a:latin typeface="Times New Roman" pitchFamily="18" charset="0"/>
                <a:cs typeface="Times New Roman" pitchFamily="18" charset="0"/>
              </a:rPr>
              <a:t> − </a:t>
            </a:r>
            <a:r>
              <a:rPr lang="en-US" b="1">
                <a:latin typeface="Times New Roman" pitchFamily="18" charset="0"/>
                <a:cs typeface="Times New Roman" pitchFamily="18" charset="0"/>
              </a:rPr>
              <a:t>You can use Subtotal on a single worksheet but not on multiple worksheets. Hence, you have to repeat this step for North, South and West worksheets.</a:t>
            </a:r>
            <a:endParaRPr lang="en-IN" b="1">
              <a:latin typeface="Times New Roman" pitchFamily="18" charset="0"/>
              <a:cs typeface="Times New Roman" pitchFamily="18" charset="0"/>
            </a:endParaRPr>
          </a:p>
        </p:txBody>
      </p:sp>
    </p:spTree>
    <p:extLst>
      <p:ext uri="{BB962C8B-B14F-4D97-AF65-F5344CB8AC3E}">
        <p14:creationId xmlns:p14="http://schemas.microsoft.com/office/powerpoint/2010/main" val="3356448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400800"/>
          </a:xfrm>
        </p:spPr>
        <p:txBody>
          <a:bodyPr>
            <a:normAutofit fontScale="92500" lnSpcReduction="10000"/>
          </a:bodyPr>
          <a:lstStyle/>
          <a:p>
            <a:pPr algn="just"/>
            <a:r>
              <a:rPr lang="en-US">
                <a:latin typeface="Times New Roman" pitchFamily="18" charset="0"/>
                <a:cs typeface="Times New Roman" pitchFamily="18" charset="0"/>
              </a:rPr>
              <a:t>In the </a:t>
            </a:r>
            <a:r>
              <a:rPr lang="en-US" b="1">
                <a:latin typeface="Times New Roman" pitchFamily="18" charset="0"/>
                <a:cs typeface="Times New Roman" pitchFamily="18" charset="0"/>
              </a:rPr>
              <a:t>Settings </a:t>
            </a:r>
            <a:r>
              <a:rPr lang="en-US">
                <a:latin typeface="Times New Roman" pitchFamily="18" charset="0"/>
                <a:cs typeface="Times New Roman" pitchFamily="18" charset="0"/>
              </a:rPr>
              <a:t>tab, under </a:t>
            </a:r>
            <a:r>
              <a:rPr lang="en-US" b="1">
                <a:latin typeface="Times New Roman" pitchFamily="18" charset="0"/>
                <a:cs typeface="Times New Roman" pitchFamily="18" charset="0"/>
              </a:rPr>
              <a:t>Allow</a:t>
            </a:r>
            <a:r>
              <a:rPr lang="en-US">
                <a:latin typeface="Times New Roman" pitchFamily="18" charset="0"/>
                <a:cs typeface="Times New Roman" pitchFamily="18" charset="0"/>
              </a:rPr>
              <a:t>, select an option:</a:t>
            </a:r>
          </a:p>
          <a:p>
            <a:pPr algn="just"/>
            <a:r>
              <a:rPr lang="en-US" b="1">
                <a:latin typeface="Times New Roman" pitchFamily="18" charset="0"/>
                <a:cs typeface="Times New Roman" pitchFamily="18" charset="0"/>
              </a:rPr>
              <a:t>Whole Number </a:t>
            </a:r>
            <a:r>
              <a:rPr lang="en-US">
                <a:latin typeface="Times New Roman" pitchFamily="18" charset="0"/>
                <a:cs typeface="Times New Roman" pitchFamily="18" charset="0"/>
              </a:rPr>
              <a:t>- to restrict the cell to accept only whole numbers.</a:t>
            </a:r>
          </a:p>
          <a:p>
            <a:pPr algn="just"/>
            <a:r>
              <a:rPr lang="en-US" b="1">
                <a:latin typeface="Times New Roman" pitchFamily="18" charset="0"/>
                <a:cs typeface="Times New Roman" pitchFamily="18" charset="0"/>
              </a:rPr>
              <a:t>Decimal </a:t>
            </a:r>
            <a:r>
              <a:rPr lang="en-US">
                <a:latin typeface="Times New Roman" pitchFamily="18" charset="0"/>
                <a:cs typeface="Times New Roman" pitchFamily="18" charset="0"/>
              </a:rPr>
              <a:t>- to restrict the cell to accept only decimal numbers.</a:t>
            </a:r>
          </a:p>
          <a:p>
            <a:pPr algn="just"/>
            <a:r>
              <a:rPr lang="en-US" b="1">
                <a:latin typeface="Times New Roman" pitchFamily="18" charset="0"/>
                <a:cs typeface="Times New Roman" pitchFamily="18" charset="0"/>
              </a:rPr>
              <a:t>List </a:t>
            </a:r>
            <a:r>
              <a:rPr lang="en-US">
                <a:latin typeface="Times New Roman" pitchFamily="18" charset="0"/>
                <a:cs typeface="Times New Roman" pitchFamily="18" charset="0"/>
              </a:rPr>
              <a:t>- to pick data from the drop-down list.</a:t>
            </a:r>
          </a:p>
          <a:p>
            <a:pPr algn="just"/>
            <a:r>
              <a:rPr lang="en-US" b="1">
                <a:latin typeface="Times New Roman" pitchFamily="18" charset="0"/>
                <a:cs typeface="Times New Roman" pitchFamily="18" charset="0"/>
              </a:rPr>
              <a:t>Date </a:t>
            </a:r>
            <a:r>
              <a:rPr lang="en-US">
                <a:latin typeface="Times New Roman" pitchFamily="18" charset="0"/>
                <a:cs typeface="Times New Roman" pitchFamily="18" charset="0"/>
              </a:rPr>
              <a:t>- to restrict the cell to accept only date.</a:t>
            </a:r>
          </a:p>
          <a:p>
            <a:pPr algn="just"/>
            <a:r>
              <a:rPr lang="en-US" b="1">
                <a:latin typeface="Times New Roman" pitchFamily="18" charset="0"/>
                <a:cs typeface="Times New Roman" pitchFamily="18" charset="0"/>
              </a:rPr>
              <a:t>Time </a:t>
            </a:r>
            <a:r>
              <a:rPr lang="en-US">
                <a:latin typeface="Times New Roman" pitchFamily="18" charset="0"/>
                <a:cs typeface="Times New Roman" pitchFamily="18" charset="0"/>
              </a:rPr>
              <a:t>- to restrict the cell to accept only time.</a:t>
            </a:r>
          </a:p>
          <a:p>
            <a:pPr algn="just"/>
            <a:r>
              <a:rPr lang="en-US" b="1">
                <a:latin typeface="Times New Roman" pitchFamily="18" charset="0"/>
                <a:cs typeface="Times New Roman" pitchFamily="18" charset="0"/>
              </a:rPr>
              <a:t>Text Length </a:t>
            </a:r>
            <a:r>
              <a:rPr lang="en-US">
                <a:latin typeface="Times New Roman" pitchFamily="18" charset="0"/>
                <a:cs typeface="Times New Roman" pitchFamily="18" charset="0"/>
              </a:rPr>
              <a:t>- to restrict the length of the text</a:t>
            </a:r>
          </a:p>
          <a:p>
            <a:pPr algn="just"/>
            <a:r>
              <a:rPr lang="en-IN" b="1">
                <a:latin typeface="Times New Roman" pitchFamily="18" charset="0"/>
                <a:cs typeface="Times New Roman" pitchFamily="18" charset="0"/>
              </a:rPr>
              <a:t>Custom </a:t>
            </a:r>
            <a:r>
              <a:rPr lang="en-IN">
                <a:latin typeface="Times New Roman" pitchFamily="18" charset="0"/>
                <a:cs typeface="Times New Roman" pitchFamily="18" charset="0"/>
              </a:rPr>
              <a:t>– for custom formula.</a:t>
            </a:r>
          </a:p>
          <a:p>
            <a:pPr marL="0" indent="0" algn="just">
              <a:buNone/>
            </a:pPr>
            <a:br>
              <a:rPr lang="en-IN"/>
            </a:br>
            <a:br>
              <a:rPr lang="en-US"/>
            </a:br>
            <a:endParaRPr lang="en-IN"/>
          </a:p>
        </p:txBody>
      </p:sp>
    </p:spTree>
    <p:extLst>
      <p:ext uri="{BB962C8B-B14F-4D97-AF65-F5344CB8AC3E}">
        <p14:creationId xmlns:p14="http://schemas.microsoft.com/office/powerpoint/2010/main" val="283311400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8728889" cy="616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124408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3513"/>
            <a:ext cx="8305800" cy="658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0310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pPr algn="just"/>
            <a:r>
              <a:rPr lang="en-US">
                <a:latin typeface="Times New Roman" pitchFamily="18" charset="0"/>
                <a:cs typeface="Times New Roman" pitchFamily="18" charset="0"/>
              </a:rPr>
              <a:t>Click the Outline Level 2. You will get all month-wise Totals.</a:t>
            </a:r>
          </a:p>
          <a:p>
            <a:pPr marL="0" indent="0">
              <a:buNone/>
            </a:pPr>
            <a:br>
              <a:rPr lang="en-US"/>
            </a:br>
            <a:endParaRPr lang="en-IN"/>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4" y="2162174"/>
            <a:ext cx="8498377"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665354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pPr algn="just"/>
            <a:r>
              <a:rPr lang="en-US" b="1">
                <a:solidFill>
                  <a:srgbClr val="FF0000"/>
                </a:solidFill>
                <a:latin typeface="Times New Roman" pitchFamily="18" charset="0"/>
                <a:cs typeface="Times New Roman" pitchFamily="18" charset="0"/>
              </a:rPr>
              <a:t>Summarizing Data in Multiple Worksheets:</a:t>
            </a:r>
          </a:p>
          <a:p>
            <a:pPr algn="just"/>
            <a:r>
              <a:rPr lang="en-US">
                <a:latin typeface="Times New Roman" pitchFamily="18" charset="0"/>
                <a:cs typeface="Times New Roman" pitchFamily="18" charset="0"/>
              </a:rPr>
              <a:t>The following steps will show you how to summarize data from multiple worksheets.</a:t>
            </a:r>
          </a:p>
          <a:p>
            <a:pPr algn="just"/>
            <a:r>
              <a:rPr lang="en-US">
                <a:latin typeface="Times New Roman" pitchFamily="18" charset="0"/>
                <a:cs typeface="Times New Roman" pitchFamily="18" charset="0"/>
              </a:rPr>
              <a:t>Add a worksheet and name it Summary.</a:t>
            </a:r>
          </a:p>
          <a:p>
            <a:pPr algn="just"/>
            <a:r>
              <a:rPr lang="en-US">
                <a:latin typeface="Times New Roman" pitchFamily="18" charset="0"/>
                <a:cs typeface="Times New Roman" pitchFamily="18" charset="0"/>
              </a:rPr>
              <a:t>Create the structure for Summary worksheet.</a:t>
            </a:r>
          </a:p>
          <a:p>
            <a:endParaRPr lang="en-US">
              <a:latin typeface="Times New Roman" pitchFamily="18" charset="0"/>
              <a:cs typeface="Times New Roman" pitchFamily="18" charset="0"/>
            </a:endParaRPr>
          </a:p>
          <a:p>
            <a:endParaRPr lang="en-IN"/>
          </a:p>
        </p:txBody>
      </p:sp>
    </p:spTree>
    <p:extLst>
      <p:ext uri="{BB962C8B-B14F-4D97-AF65-F5344CB8AC3E}">
        <p14:creationId xmlns:p14="http://schemas.microsoft.com/office/powerpoint/2010/main" val="8077589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914400"/>
            <a:ext cx="4483464" cy="438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85396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pPr algn="just"/>
            <a:r>
              <a:rPr lang="en-US">
                <a:latin typeface="Times New Roman" pitchFamily="18" charset="0"/>
                <a:cs typeface="Times New Roman" pitchFamily="18" charset="0"/>
              </a:rPr>
              <a:t>Select the worksheet </a:t>
            </a:r>
            <a:r>
              <a:rPr lang="en-US" b="1">
                <a:latin typeface="Times New Roman" pitchFamily="18" charset="0"/>
                <a:cs typeface="Times New Roman" pitchFamily="18" charset="0"/>
              </a:rPr>
              <a:t>East</a:t>
            </a:r>
            <a:r>
              <a:rPr lang="en-US">
                <a:latin typeface="Times New Roman" pitchFamily="18" charset="0"/>
                <a:cs typeface="Times New Roman" pitchFamily="18" charset="0"/>
              </a:rPr>
              <a:t>.</a:t>
            </a:r>
          </a:p>
          <a:p>
            <a:pPr algn="just"/>
            <a:r>
              <a:rPr lang="en-US">
                <a:latin typeface="Times New Roman" pitchFamily="18" charset="0"/>
                <a:cs typeface="Times New Roman" pitchFamily="18" charset="0"/>
              </a:rPr>
              <a:t>Select the cell G7.</a:t>
            </a:r>
          </a:p>
          <a:p>
            <a:pPr algn="just"/>
            <a:r>
              <a:rPr lang="en-US">
                <a:latin typeface="Times New Roman" pitchFamily="18" charset="0"/>
                <a:cs typeface="Times New Roman" pitchFamily="18" charset="0"/>
              </a:rPr>
              <a:t>With East tab pressed, click the tab </a:t>
            </a:r>
            <a:r>
              <a:rPr lang="en-US" b="1">
                <a:latin typeface="Times New Roman" pitchFamily="18" charset="0"/>
                <a:cs typeface="Times New Roman" pitchFamily="18" charset="0"/>
              </a:rPr>
              <a:t>West</a:t>
            </a:r>
            <a:r>
              <a:rPr lang="en-US">
                <a:latin typeface="Times New Roman" pitchFamily="18" charset="0"/>
                <a:cs typeface="Times New Roman" pitchFamily="18" charset="0"/>
              </a:rPr>
              <a:t>.</a:t>
            </a:r>
          </a:p>
          <a:p>
            <a:pPr algn="just"/>
            <a:r>
              <a:rPr lang="en-US">
                <a:latin typeface="Times New Roman" pitchFamily="18" charset="0"/>
                <a:cs typeface="Times New Roman" pitchFamily="18" charset="0"/>
              </a:rPr>
              <a:t>The tabs East to West get selected.</a:t>
            </a:r>
          </a:p>
          <a:p>
            <a:pPr algn="just"/>
            <a:r>
              <a:rPr lang="en-US">
                <a:latin typeface="Times New Roman" pitchFamily="18" charset="0"/>
                <a:cs typeface="Times New Roman" pitchFamily="18" charset="0"/>
              </a:rPr>
              <a:t>The formula in the formula bar appears as</a:t>
            </a:r>
          </a:p>
          <a:p>
            <a:pPr algn="just"/>
            <a:r>
              <a:rPr lang="en-IN" b="1">
                <a:latin typeface="Times New Roman" pitchFamily="18" charset="0"/>
                <a:cs typeface="Times New Roman" pitchFamily="18" charset="0"/>
              </a:rPr>
              <a:t>=sum(‘East:West’!G7)</a:t>
            </a:r>
          </a:p>
          <a:p>
            <a:pPr algn="just"/>
            <a:r>
              <a:rPr lang="en-US">
                <a:latin typeface="Times New Roman" pitchFamily="18" charset="0"/>
                <a:cs typeface="Times New Roman" pitchFamily="18" charset="0"/>
              </a:rPr>
              <a:t>The calculated value appears in the cell C3.</a:t>
            </a:r>
          </a:p>
          <a:p>
            <a:pPr algn="just"/>
            <a:r>
              <a:rPr lang="en-US">
                <a:latin typeface="Times New Roman" pitchFamily="18" charset="0"/>
                <a:cs typeface="Times New Roman" pitchFamily="18" charset="0"/>
              </a:rPr>
              <a:t>Copy the formula to the cells C4 to C7.</a:t>
            </a:r>
          </a:p>
          <a:p>
            <a:pPr algn="just"/>
            <a:r>
              <a:rPr lang="en-US">
                <a:latin typeface="Times New Roman" pitchFamily="18" charset="0"/>
                <a:cs typeface="Times New Roman" pitchFamily="18" charset="0"/>
              </a:rPr>
              <a:t>Click Show Formulas in the Formula Auditing group under the FORMULAS tab.</a:t>
            </a:r>
          </a:p>
          <a:p>
            <a:endParaRPr lang="en-US"/>
          </a:p>
          <a:p>
            <a:endParaRPr lang="en-IN"/>
          </a:p>
        </p:txBody>
      </p:sp>
    </p:spTree>
    <p:extLst>
      <p:ext uri="{BB962C8B-B14F-4D97-AF65-F5344CB8AC3E}">
        <p14:creationId xmlns:p14="http://schemas.microsoft.com/office/powerpoint/2010/main" val="29329378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2700"/>
            <a:ext cx="6705600" cy="6365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37161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10440"/>
            <a:ext cx="8534400" cy="2837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952788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a:latin typeface="Times New Roman" pitchFamily="18" charset="0"/>
                <a:cs typeface="Times New Roman" pitchFamily="18" charset="0"/>
              </a:rPr>
              <a:t>This is exactly how we wanted to summarize the results from each region.</a:t>
            </a:r>
          </a:p>
          <a:p>
            <a:r>
              <a:rPr lang="en-US">
                <a:latin typeface="Times New Roman" pitchFamily="18" charset="0"/>
                <a:cs typeface="Times New Roman" pitchFamily="18" charset="0"/>
              </a:rPr>
              <a:t>Click in the cell C8 (Total named cell).</a:t>
            </a:r>
          </a:p>
          <a:p>
            <a:r>
              <a:rPr lang="en-US">
                <a:latin typeface="Times New Roman" pitchFamily="18" charset="0"/>
                <a:cs typeface="Times New Roman" pitchFamily="18" charset="0"/>
              </a:rPr>
              <a:t>Type </a:t>
            </a:r>
            <a:r>
              <a:rPr lang="en-US" b="1">
                <a:latin typeface="Times New Roman" pitchFamily="18" charset="0"/>
                <a:cs typeface="Times New Roman" pitchFamily="18" charset="0"/>
              </a:rPr>
              <a:t>=sum(C3:C7)</a:t>
            </a:r>
            <a:endParaRPr lang="en-US">
              <a:latin typeface="Times New Roman" pitchFamily="18" charset="0"/>
              <a:cs typeface="Times New Roman" pitchFamily="18" charset="0"/>
            </a:endParaRPr>
          </a:p>
          <a:p>
            <a:pPr marL="0" indent="0">
              <a:buNone/>
            </a:pPr>
            <a:endParaRPr lang="en-IN"/>
          </a:p>
        </p:txBody>
      </p:sp>
    </p:spTree>
    <p:extLst>
      <p:ext uri="{BB962C8B-B14F-4D97-AF65-F5344CB8AC3E}">
        <p14:creationId xmlns:p14="http://schemas.microsoft.com/office/powerpoint/2010/main" val="233530728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914400"/>
            <a:ext cx="5334000" cy="5724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2027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IN" b="1">
                <a:latin typeface="Times New Roman" pitchFamily="18" charset="0"/>
                <a:cs typeface="Times New Roman" pitchFamily="18" charset="0"/>
              </a:rPr>
              <a:t>=ISNUMBER(C2)</a:t>
            </a:r>
          </a:p>
          <a:p>
            <a:pPr algn="just"/>
            <a:r>
              <a:rPr lang="en-IN" b="1">
                <a:latin typeface="Times New Roman" pitchFamily="18" charset="0"/>
                <a:cs typeface="Times New Roman" pitchFamily="18" charset="0"/>
              </a:rPr>
              <a:t>=ISTEXT(D2)</a:t>
            </a:r>
          </a:p>
          <a:p>
            <a:pPr algn="just"/>
            <a:r>
              <a:rPr lang="en-IN" b="1">
                <a:latin typeface="Times New Roman" pitchFamily="18" charset="0"/>
                <a:cs typeface="Times New Roman" pitchFamily="18" charset="0"/>
              </a:rPr>
              <a:t>COUNTIF(</a:t>
            </a:r>
            <a:r>
              <a:rPr lang="en-IN" b="1" i="1" err="1">
                <a:latin typeface="Times New Roman" pitchFamily="18" charset="0"/>
                <a:cs typeface="Times New Roman" pitchFamily="18" charset="0"/>
              </a:rPr>
              <a:t>cell</a:t>
            </a:r>
            <a:r>
              <a:rPr lang="en-IN" b="1" err="1">
                <a:latin typeface="Times New Roman" pitchFamily="18" charset="0"/>
                <a:cs typeface="Times New Roman" pitchFamily="18" charset="0"/>
              </a:rPr>
              <a:t>,"</a:t>
            </a:r>
            <a:r>
              <a:rPr lang="en-IN" b="1" i="1" err="1">
                <a:latin typeface="Times New Roman" pitchFamily="18" charset="0"/>
                <a:cs typeface="Times New Roman" pitchFamily="18" charset="0"/>
              </a:rPr>
              <a:t>text</a:t>
            </a:r>
            <a:r>
              <a:rPr lang="en-IN" b="1">
                <a:latin typeface="Times New Roman" pitchFamily="18" charset="0"/>
                <a:cs typeface="Times New Roman" pitchFamily="18" charset="0"/>
              </a:rPr>
              <a:t>*")</a:t>
            </a:r>
          </a:p>
          <a:p>
            <a:pPr algn="just"/>
            <a:r>
              <a:rPr lang="en-IN" b="1">
                <a:latin typeface="Times New Roman" pitchFamily="18" charset="0"/>
                <a:cs typeface="Times New Roman" pitchFamily="18" charset="0"/>
              </a:rPr>
              <a:t>AND(</a:t>
            </a:r>
            <a:r>
              <a:rPr lang="en-IN" b="1" i="1">
                <a:latin typeface="Times New Roman" pitchFamily="18" charset="0"/>
                <a:cs typeface="Times New Roman" pitchFamily="18" charset="0"/>
              </a:rPr>
              <a:t>cell</a:t>
            </a:r>
            <a:r>
              <a:rPr lang="en-IN" b="1">
                <a:latin typeface="Times New Roman" pitchFamily="18" charset="0"/>
                <a:cs typeface="Times New Roman" pitchFamily="18" charset="0"/>
              </a:rPr>
              <a:t>&gt;=</a:t>
            </a:r>
            <a:r>
              <a:rPr lang="en-IN" b="1" i="1" err="1">
                <a:latin typeface="Times New Roman" pitchFamily="18" charset="0"/>
                <a:cs typeface="Times New Roman" pitchFamily="18" charset="0"/>
              </a:rPr>
              <a:t>start_date</a:t>
            </a:r>
            <a:r>
              <a:rPr lang="en-IN" b="1">
                <a:latin typeface="Times New Roman" pitchFamily="18" charset="0"/>
                <a:cs typeface="Times New Roman" pitchFamily="18" charset="0"/>
              </a:rPr>
              <a:t>), </a:t>
            </a:r>
            <a:r>
              <a:rPr lang="en-IN" b="1" i="1">
                <a:latin typeface="Times New Roman" pitchFamily="18" charset="0"/>
                <a:cs typeface="Times New Roman" pitchFamily="18" charset="0"/>
              </a:rPr>
              <a:t>cell</a:t>
            </a:r>
            <a:r>
              <a:rPr lang="en-IN" b="1">
                <a:latin typeface="Times New Roman" pitchFamily="18" charset="0"/>
                <a:cs typeface="Times New Roman" pitchFamily="18" charset="0"/>
              </a:rPr>
              <a:t>&lt;=</a:t>
            </a:r>
            <a:r>
              <a:rPr lang="en-IN" b="1" i="1" err="1">
                <a:latin typeface="Times New Roman" pitchFamily="18" charset="0"/>
                <a:cs typeface="Times New Roman" pitchFamily="18" charset="0"/>
              </a:rPr>
              <a:t>end_date</a:t>
            </a:r>
            <a:r>
              <a:rPr lang="en-IN" b="1">
                <a:latin typeface="Times New Roman" pitchFamily="18" charset="0"/>
                <a:cs typeface="Times New Roman" pitchFamily="18" charset="0"/>
              </a:rPr>
              <a:t>)</a:t>
            </a:r>
          </a:p>
          <a:p>
            <a:pPr algn="just"/>
            <a:r>
              <a:rPr lang="en-IN" b="1">
                <a:latin typeface="Times New Roman" pitchFamily="18" charset="0"/>
                <a:cs typeface="Times New Roman" pitchFamily="18" charset="0"/>
              </a:rPr>
              <a:t>=AND(C2&gt;=$F$1, C2&lt;=$F$2)</a:t>
            </a:r>
            <a:endParaRPr lang="en-IN">
              <a:latin typeface="Times New Roman" pitchFamily="18" charset="0"/>
              <a:cs typeface="Times New Roman" pitchFamily="18" charset="0"/>
            </a:endParaRPr>
          </a:p>
        </p:txBody>
      </p:sp>
    </p:spTree>
    <p:extLst>
      <p:ext uri="{BB962C8B-B14F-4D97-AF65-F5344CB8AC3E}">
        <p14:creationId xmlns:p14="http://schemas.microsoft.com/office/powerpoint/2010/main" val="22980827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838199"/>
            <a:ext cx="5638800" cy="5061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752600" y="6096000"/>
            <a:ext cx="6019800" cy="369332"/>
          </a:xfrm>
          <a:prstGeom prst="rect">
            <a:avLst/>
          </a:prstGeom>
        </p:spPr>
        <p:txBody>
          <a:bodyPr wrap="square">
            <a:spAutoFit/>
          </a:bodyPr>
          <a:lstStyle/>
          <a:p>
            <a:r>
              <a:rPr lang="en-US" b="1">
                <a:solidFill>
                  <a:srgbClr val="FF0000"/>
                </a:solidFill>
                <a:latin typeface="Times New Roman" pitchFamily="18" charset="0"/>
                <a:cs typeface="Times New Roman" pitchFamily="18" charset="0"/>
              </a:rPr>
              <a:t>Summarized results are ready in the Summary worksheet.</a:t>
            </a:r>
            <a:endParaRPr lang="en-IN" b="1">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1357413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914400"/>
            <a:ext cx="8534400" cy="4823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27719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err="1">
                <a:latin typeface="Times New Roman" pitchFamily="18" charset="0"/>
                <a:cs typeface="Times New Roman" pitchFamily="18" charset="0"/>
              </a:rPr>
              <a:t>Exp</a:t>
            </a:r>
            <a:r>
              <a:rPr lang="en-US" b="1">
                <a:latin typeface="Times New Roman" pitchFamily="18" charset="0"/>
                <a:cs typeface="Times New Roman" pitchFamily="18" charset="0"/>
              </a:rPr>
              <a:t> 9.</a:t>
            </a:r>
            <a:endParaRPr lang="en-IN" b="1">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pPr algn="just"/>
            <a:r>
              <a:rPr lang="en-US">
                <a:latin typeface="Times New Roman" pitchFamily="18" charset="0"/>
                <a:cs typeface="Times New Roman" pitchFamily="18" charset="0"/>
              </a:rPr>
              <a:t>Create worksheet with following fields: </a:t>
            </a:r>
            <a:r>
              <a:rPr lang="en-US" err="1">
                <a:latin typeface="Times New Roman" pitchFamily="18" charset="0"/>
                <a:cs typeface="Times New Roman" pitchFamily="18" charset="0"/>
              </a:rPr>
              <a:t>Empno</a:t>
            </a:r>
            <a:r>
              <a:rPr lang="en-US">
                <a:latin typeface="Times New Roman" pitchFamily="18" charset="0"/>
                <a:cs typeface="Times New Roman" pitchFamily="18" charset="0"/>
              </a:rPr>
              <a:t>, </a:t>
            </a:r>
            <a:r>
              <a:rPr lang="en-US" err="1">
                <a:latin typeface="Times New Roman" pitchFamily="18" charset="0"/>
                <a:cs typeface="Times New Roman" pitchFamily="18" charset="0"/>
              </a:rPr>
              <a:t>Ename</a:t>
            </a:r>
            <a:r>
              <a:rPr lang="en-US">
                <a:latin typeface="Times New Roman" pitchFamily="18" charset="0"/>
                <a:cs typeface="Times New Roman" pitchFamily="18" charset="0"/>
              </a:rPr>
              <a:t>, Basic Pay(BP), Travelling Allowance(TA), Dearness Allowance(DA), House Rent Allowance (HRA), Income Tax(IT), Provident Fund(PF), Net Pay(NP). Use appropriate formulas to calculate the above scenario. </a:t>
            </a:r>
          </a:p>
          <a:p>
            <a:pPr algn="just"/>
            <a:r>
              <a:rPr lang="en-US" err="1">
                <a:latin typeface="Times New Roman" pitchFamily="18" charset="0"/>
                <a:cs typeface="Times New Roman" pitchFamily="18" charset="0"/>
              </a:rPr>
              <a:t>Analyse</a:t>
            </a:r>
            <a:r>
              <a:rPr lang="en-US">
                <a:latin typeface="Times New Roman" pitchFamily="18" charset="0"/>
                <a:cs typeface="Times New Roman" pitchFamily="18" charset="0"/>
              </a:rPr>
              <a:t> the data using appropriate chart and report the data.</a:t>
            </a:r>
            <a:endParaRPr lang="en-IN">
              <a:latin typeface="Times New Roman" pitchFamily="18" charset="0"/>
              <a:cs typeface="Times New Roman" pitchFamily="18" charset="0"/>
            </a:endParaRPr>
          </a:p>
        </p:txBody>
      </p:sp>
    </p:spTree>
    <p:extLst>
      <p:ext uri="{BB962C8B-B14F-4D97-AF65-F5344CB8AC3E}">
        <p14:creationId xmlns:p14="http://schemas.microsoft.com/office/powerpoint/2010/main" val="22732433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a:latin typeface="Times New Roman" pitchFamily="18" charset="0"/>
                <a:cs typeface="Times New Roman" pitchFamily="18" charset="0"/>
              </a:rPr>
              <a:t>LEARNING OBJECTIVES:</a:t>
            </a:r>
          </a:p>
        </p:txBody>
      </p:sp>
      <p:sp>
        <p:nvSpPr>
          <p:cNvPr id="3" name="Content Placeholder 2"/>
          <p:cNvSpPr>
            <a:spLocks noGrp="1"/>
          </p:cNvSpPr>
          <p:nvPr>
            <p:ph idx="1"/>
          </p:nvPr>
        </p:nvSpPr>
        <p:spPr/>
        <p:txBody>
          <a:bodyPr>
            <a:normAutofit lnSpcReduction="10000"/>
          </a:bodyPr>
          <a:lstStyle/>
          <a:p>
            <a:pPr algn="just"/>
            <a:r>
              <a:rPr lang="en-US">
                <a:latin typeface="Times New Roman" pitchFamily="18" charset="0"/>
                <a:cs typeface="Times New Roman" pitchFamily="18" charset="0"/>
              </a:rPr>
              <a:t>To create a worksheet with following fields: </a:t>
            </a:r>
          </a:p>
          <a:p>
            <a:pPr algn="just"/>
            <a:r>
              <a:rPr lang="en-US" err="1">
                <a:latin typeface="Times New Roman" pitchFamily="18" charset="0"/>
                <a:cs typeface="Times New Roman" pitchFamily="18" charset="0"/>
              </a:rPr>
              <a:t>Empno</a:t>
            </a:r>
            <a:r>
              <a:rPr lang="en-US">
                <a:latin typeface="Times New Roman" pitchFamily="18" charset="0"/>
                <a:cs typeface="Times New Roman" pitchFamily="18" charset="0"/>
              </a:rPr>
              <a:t>, </a:t>
            </a:r>
            <a:r>
              <a:rPr lang="en-US" err="1">
                <a:latin typeface="Times New Roman" pitchFamily="18" charset="0"/>
                <a:cs typeface="Times New Roman" pitchFamily="18" charset="0"/>
              </a:rPr>
              <a:t>Ename</a:t>
            </a:r>
            <a:r>
              <a:rPr lang="en-US">
                <a:latin typeface="Times New Roman" pitchFamily="18" charset="0"/>
                <a:cs typeface="Times New Roman" pitchFamily="18" charset="0"/>
              </a:rPr>
              <a:t>, Basic Pay (BP), Travelling Allowance(TA), Dearness Allowance(DA), House Rent Allowance (HRA), Income Tax (IT), Provident Fund (PF), Net Pay (NP).</a:t>
            </a:r>
          </a:p>
          <a:p>
            <a:pPr algn="just"/>
            <a:r>
              <a:rPr lang="en-US">
                <a:latin typeface="Times New Roman" pitchFamily="18" charset="0"/>
                <a:cs typeface="Times New Roman" pitchFamily="18" charset="0"/>
              </a:rPr>
              <a:t> Use appropriate formulas to calculate the above scenario.</a:t>
            </a:r>
          </a:p>
          <a:p>
            <a:pPr algn="just"/>
            <a:r>
              <a:rPr lang="en-US">
                <a:latin typeface="Times New Roman" pitchFamily="18" charset="0"/>
                <a:cs typeface="Times New Roman" pitchFamily="18" charset="0"/>
              </a:rPr>
              <a:t> </a:t>
            </a:r>
            <a:r>
              <a:rPr lang="en-US" err="1">
                <a:latin typeface="Times New Roman" pitchFamily="18" charset="0"/>
                <a:cs typeface="Times New Roman" pitchFamily="18" charset="0"/>
              </a:rPr>
              <a:t>Analyse</a:t>
            </a:r>
            <a:r>
              <a:rPr lang="en-US">
                <a:latin typeface="Times New Roman" pitchFamily="18" charset="0"/>
                <a:cs typeface="Times New Roman" pitchFamily="18" charset="0"/>
              </a:rPr>
              <a:t> the data using appropriate chart and report the data.</a:t>
            </a:r>
            <a:endParaRPr lang="en-IN">
              <a:latin typeface="Times New Roman" pitchFamily="18" charset="0"/>
              <a:cs typeface="Times New Roman" pitchFamily="18" charset="0"/>
            </a:endParaRPr>
          </a:p>
        </p:txBody>
      </p:sp>
    </p:spTree>
    <p:extLst>
      <p:ext uri="{BB962C8B-B14F-4D97-AF65-F5344CB8AC3E}">
        <p14:creationId xmlns:p14="http://schemas.microsoft.com/office/powerpoint/2010/main" val="201763087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algn="just"/>
            <a:r>
              <a:rPr lang="en-US" b="1">
                <a:solidFill>
                  <a:srgbClr val="FF0000"/>
                </a:solidFill>
              </a:rPr>
              <a:t>TA=</a:t>
            </a:r>
            <a:r>
              <a:rPr lang="en-US"/>
              <a:t> Basic Pay&gt;=20,000, Basic Pay*20%, Basic Pay&gt;=15,000, Basic Pay*15%, Basic Pay*10%</a:t>
            </a:r>
          </a:p>
          <a:p>
            <a:pPr marL="0" indent="0" algn="just">
              <a:buNone/>
            </a:pPr>
            <a:r>
              <a:rPr lang="en-US" b="1"/>
              <a:t>Or Travelling Allowance (TA)</a:t>
            </a:r>
            <a:r>
              <a:rPr lang="en-US"/>
              <a:t>: 10% of Basic Pay (BP)</a:t>
            </a:r>
          </a:p>
          <a:p>
            <a:pPr algn="just"/>
            <a:r>
              <a:rPr lang="en-US" b="1"/>
              <a:t>Dearness Allowance (DA)</a:t>
            </a:r>
            <a:r>
              <a:rPr lang="en-US"/>
              <a:t>: 60% of Basic Pay (BP)</a:t>
            </a:r>
          </a:p>
          <a:p>
            <a:pPr algn="just"/>
            <a:r>
              <a:rPr lang="en-US" b="1"/>
              <a:t>House Rent Allowance (HRA)</a:t>
            </a:r>
            <a:r>
              <a:rPr lang="en-US"/>
              <a:t>: 20% of Basic Pay (BP)</a:t>
            </a:r>
          </a:p>
          <a:p>
            <a:pPr algn="just"/>
            <a:r>
              <a:rPr lang="en-US" b="1"/>
              <a:t>Income Tax (IT)</a:t>
            </a:r>
            <a:r>
              <a:rPr lang="en-US"/>
              <a:t>: 10% of Gross Pay (GP), where GP is the total before deductions</a:t>
            </a:r>
          </a:p>
          <a:p>
            <a:pPr algn="just"/>
            <a:r>
              <a:rPr lang="en-US"/>
              <a:t>(</a:t>
            </a:r>
            <a:r>
              <a:rPr lang="en-US" b="1">
                <a:solidFill>
                  <a:srgbClr val="FF0000"/>
                </a:solidFill>
              </a:rPr>
              <a:t>Gross Pay (GP) </a:t>
            </a:r>
            <a:r>
              <a:rPr lang="en-US"/>
              <a:t>can be calculated as </a:t>
            </a:r>
            <a:r>
              <a:rPr lang="en-US" b="1">
                <a:solidFill>
                  <a:srgbClr val="FF0000"/>
                </a:solidFill>
              </a:rPr>
              <a:t>BP + TA + DA + HRA</a:t>
            </a:r>
            <a:r>
              <a:rPr lang="en-US"/>
              <a:t>)</a:t>
            </a:r>
          </a:p>
          <a:p>
            <a:pPr algn="just"/>
            <a:r>
              <a:rPr lang="en-US" b="1"/>
              <a:t>Provident Fund (PF)</a:t>
            </a:r>
            <a:r>
              <a:rPr lang="en-US"/>
              <a:t>: 12% of Basic Pay (BP)</a:t>
            </a:r>
          </a:p>
          <a:p>
            <a:pPr algn="just"/>
            <a:r>
              <a:rPr lang="en-US" b="1"/>
              <a:t>Net Pay (NP)</a:t>
            </a:r>
            <a:r>
              <a:rPr lang="en-US"/>
              <a:t>= BP+TA+DA+HRA-(IT+PF)</a:t>
            </a:r>
            <a:endParaRPr lang="en-IN"/>
          </a:p>
        </p:txBody>
      </p:sp>
    </p:spTree>
    <p:extLst>
      <p:ext uri="{BB962C8B-B14F-4D97-AF65-F5344CB8AC3E}">
        <p14:creationId xmlns:p14="http://schemas.microsoft.com/office/powerpoint/2010/main" val="64945413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a:t>TA: =IF(C2&gt;=20000,C2*20%,IF(C2&gt;=15000,C2*15%, C2*10%))</a:t>
            </a:r>
          </a:p>
          <a:p>
            <a:r>
              <a:rPr lang="en-US"/>
              <a:t>Gross Pay= BP + TA + DA + HRA</a:t>
            </a:r>
            <a:endParaRPr lang="en-IN"/>
          </a:p>
        </p:txBody>
      </p:sp>
    </p:spTree>
    <p:extLst>
      <p:ext uri="{BB962C8B-B14F-4D97-AF65-F5344CB8AC3E}">
        <p14:creationId xmlns:p14="http://schemas.microsoft.com/office/powerpoint/2010/main" val="25611515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553200"/>
          </a:xfrm>
        </p:spPr>
        <p:txBody>
          <a:bodyPr>
            <a:noAutofit/>
          </a:bodyPr>
          <a:lstStyle/>
          <a:p>
            <a:pPr algn="just"/>
            <a:r>
              <a:rPr lang="en-US" sz="2200" b="1"/>
              <a:t>Travelling Allowance (TA)</a:t>
            </a:r>
            <a:r>
              <a:rPr lang="en-US" sz="2200"/>
              <a:t>: TA is an allowance given to employees to cover expenses related to </a:t>
            </a:r>
            <a:r>
              <a:rPr lang="en-US" sz="2200" b="1">
                <a:solidFill>
                  <a:srgbClr val="FF0000"/>
                </a:solidFill>
              </a:rPr>
              <a:t>work-related travel.</a:t>
            </a:r>
          </a:p>
          <a:p>
            <a:pPr algn="just"/>
            <a:r>
              <a:rPr lang="en-US" sz="2200" b="1"/>
              <a:t>Dearness Allowance (DA)</a:t>
            </a:r>
            <a:r>
              <a:rPr lang="en-US" sz="2200"/>
              <a:t>: DA is a </a:t>
            </a:r>
            <a:r>
              <a:rPr lang="en-US" sz="2200" b="1">
                <a:solidFill>
                  <a:srgbClr val="FF0000"/>
                </a:solidFill>
              </a:rPr>
              <a:t>cost-of-living adjustme</a:t>
            </a:r>
            <a:r>
              <a:rPr lang="en-US" sz="2200"/>
              <a:t>nt allowance paid to employees to counteract inflation.</a:t>
            </a:r>
          </a:p>
          <a:p>
            <a:pPr algn="just"/>
            <a:r>
              <a:rPr lang="en-US" sz="2200" b="1"/>
              <a:t>House Rent Allowance (HRA)</a:t>
            </a:r>
            <a:r>
              <a:rPr lang="en-US" sz="2200"/>
              <a:t>:</a:t>
            </a:r>
          </a:p>
          <a:p>
            <a:pPr algn="just"/>
            <a:r>
              <a:rPr lang="en-US" sz="2200"/>
              <a:t>HRA is provided to employees to help them with </a:t>
            </a:r>
            <a:r>
              <a:rPr lang="en-US" sz="2200" b="1">
                <a:solidFill>
                  <a:srgbClr val="FF0000"/>
                </a:solidFill>
              </a:rPr>
              <a:t>housing costs.</a:t>
            </a:r>
          </a:p>
          <a:p>
            <a:pPr algn="just"/>
            <a:r>
              <a:rPr lang="en-US" sz="2200" b="1"/>
              <a:t>Income Tax (IT)</a:t>
            </a:r>
            <a:r>
              <a:rPr lang="en-US" sz="2200"/>
              <a:t>:</a:t>
            </a:r>
          </a:p>
          <a:p>
            <a:pPr algn="just"/>
            <a:r>
              <a:rPr lang="en-US" sz="2200"/>
              <a:t>IT is a mandatory deduction applied to an </a:t>
            </a:r>
            <a:r>
              <a:rPr lang="en-US" sz="2200" b="1">
                <a:solidFill>
                  <a:srgbClr val="FF0000"/>
                </a:solidFill>
              </a:rPr>
              <a:t>employee's income as per government tax laws.</a:t>
            </a:r>
          </a:p>
          <a:p>
            <a:pPr algn="just"/>
            <a:r>
              <a:rPr lang="en-US" sz="2200" b="1"/>
              <a:t>Provident Fund (PF)</a:t>
            </a:r>
            <a:r>
              <a:rPr lang="en-US" sz="2200"/>
              <a:t>: PF is a </a:t>
            </a:r>
            <a:r>
              <a:rPr lang="en-US" sz="2200" b="1">
                <a:solidFill>
                  <a:srgbClr val="FF0000"/>
                </a:solidFill>
              </a:rPr>
              <a:t>retirement savings scheme </a:t>
            </a:r>
            <a:r>
              <a:rPr lang="en-US" sz="2200"/>
              <a:t>in which both employees and employers contribute a percentage of the employee's Basic Pay each month. </a:t>
            </a:r>
          </a:p>
          <a:p>
            <a:pPr algn="just"/>
            <a:r>
              <a:rPr lang="en-US" sz="2200" b="1"/>
              <a:t>Basic Pay (BP)</a:t>
            </a:r>
            <a:r>
              <a:rPr lang="en-US" sz="2200"/>
              <a:t>: is </a:t>
            </a:r>
            <a:r>
              <a:rPr lang="en-US" sz="2200" b="1">
                <a:solidFill>
                  <a:srgbClr val="FF0000"/>
                </a:solidFill>
              </a:rPr>
              <a:t>the fixed portion of an employee's salary </a:t>
            </a:r>
            <a:r>
              <a:rPr lang="en-US" sz="2200"/>
              <a:t>and serves as the foundation for calculating other salary components like allowances and deductions. It is a guaranteed part of the salary.</a:t>
            </a:r>
          </a:p>
          <a:p>
            <a:endParaRPr lang="en-IN" sz="2000"/>
          </a:p>
        </p:txBody>
      </p:sp>
    </p:spTree>
    <p:extLst>
      <p:ext uri="{BB962C8B-B14F-4D97-AF65-F5344CB8AC3E}">
        <p14:creationId xmlns:p14="http://schemas.microsoft.com/office/powerpoint/2010/main" val="368159243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907" y="381000"/>
            <a:ext cx="8759709"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75589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762000"/>
            <a:ext cx="8477607" cy="389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344938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838200"/>
            <a:ext cx="7696200" cy="5352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1274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90600"/>
            <a:ext cx="8198655"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114611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Times New Roman" pitchFamily="18" charset="0"/>
                <a:cs typeface="Times New Roman" pitchFamily="18" charset="0"/>
              </a:rPr>
              <a:t>Exp. 10</a:t>
            </a:r>
            <a:endParaRPr lang="en-IN" b="1">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2800">
                <a:latin typeface="Times New Roman" pitchFamily="18" charset="0"/>
                <a:cs typeface="Times New Roman" pitchFamily="18" charset="0"/>
              </a:rPr>
              <a:t>CREATE WORKSHEET ON INVENTORY MANAGEMENT: SHEET SHOULD CONTAIN PRODUCT CODE, PRODUCT NAME, PRODUCT TYPE, MRP, COST AFTER % OF DISCOUNT, DATE OF PURCHASE. USE APPROPRIATE FORMULAS TO CALCULATE THE ABOVE SCENARIO. </a:t>
            </a:r>
          </a:p>
          <a:p>
            <a:pPr algn="just"/>
            <a:r>
              <a:rPr lang="en-US" sz="2800">
                <a:latin typeface="Times New Roman" pitchFamily="18" charset="0"/>
                <a:cs typeface="Times New Roman" pitchFamily="18" charset="0"/>
              </a:rPr>
              <a:t>ANALYSE THE DATA USING APPROPRIATE CHART AND REPORT THE DATA. </a:t>
            </a:r>
            <a:endParaRPr lang="en-IN" sz="2800">
              <a:latin typeface="Times New Roman" pitchFamily="18" charset="0"/>
              <a:cs typeface="Times New Roman" pitchFamily="18" charset="0"/>
            </a:endParaRPr>
          </a:p>
        </p:txBody>
      </p:sp>
    </p:spTree>
    <p:extLst>
      <p:ext uri="{BB962C8B-B14F-4D97-AF65-F5344CB8AC3E}">
        <p14:creationId xmlns:p14="http://schemas.microsoft.com/office/powerpoint/2010/main" val="18452594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477000"/>
          </a:xfrm>
        </p:spPr>
        <p:txBody>
          <a:bodyPr>
            <a:normAutofit fontScale="92500" lnSpcReduction="10000"/>
          </a:bodyPr>
          <a:lstStyle/>
          <a:p>
            <a:pPr marL="0" indent="0" algn="just">
              <a:buNone/>
            </a:pPr>
            <a:r>
              <a:rPr lang="en-US" b="1" u="sng">
                <a:solidFill>
                  <a:srgbClr val="FF0000"/>
                </a:solidFill>
              </a:rPr>
              <a:t>Total Stock:</a:t>
            </a:r>
          </a:p>
          <a:p>
            <a:pPr algn="just"/>
            <a:r>
              <a:rPr lang="en-US" b="1"/>
              <a:t>Definition</a:t>
            </a:r>
            <a:r>
              <a:rPr lang="en-US"/>
              <a:t>: The </a:t>
            </a:r>
            <a:r>
              <a:rPr lang="en-US" b="1">
                <a:solidFill>
                  <a:srgbClr val="FF0000"/>
                </a:solidFill>
              </a:rPr>
              <a:t>initial or maximum quantity of a product available at the start of a given period</a:t>
            </a:r>
            <a:r>
              <a:rPr lang="en-US"/>
              <a:t>. It represents the baseline or starting inventory for that product.</a:t>
            </a:r>
          </a:p>
          <a:p>
            <a:pPr algn="just"/>
            <a:r>
              <a:rPr lang="en-US" b="1"/>
              <a:t>Example</a:t>
            </a:r>
            <a:r>
              <a:rPr lang="en-US"/>
              <a:t>: If you initially received </a:t>
            </a:r>
            <a:r>
              <a:rPr lang="en-US" b="1">
                <a:solidFill>
                  <a:srgbClr val="FF0000"/>
                </a:solidFill>
              </a:rPr>
              <a:t>100 laptops</a:t>
            </a:r>
            <a:r>
              <a:rPr lang="en-US"/>
              <a:t>, then </a:t>
            </a:r>
            <a:r>
              <a:rPr lang="en-US" b="1"/>
              <a:t>100 is the Total Stock for laptops</a:t>
            </a:r>
            <a:r>
              <a:rPr lang="en-US"/>
              <a:t>.</a:t>
            </a:r>
          </a:p>
          <a:p>
            <a:pPr marL="0" indent="0" algn="just">
              <a:buNone/>
            </a:pPr>
            <a:r>
              <a:rPr lang="en-US" b="1" u="sng" err="1">
                <a:solidFill>
                  <a:srgbClr val="FF0000"/>
                </a:solidFill>
              </a:rPr>
              <a:t>OutStock</a:t>
            </a:r>
            <a:r>
              <a:rPr lang="en-US" b="1" u="sng">
                <a:solidFill>
                  <a:srgbClr val="FF0000"/>
                </a:solidFill>
              </a:rPr>
              <a:t> (or Sold/Removed Stock):</a:t>
            </a:r>
          </a:p>
          <a:p>
            <a:pPr algn="just"/>
            <a:r>
              <a:rPr lang="en-US" b="1"/>
              <a:t>Definition</a:t>
            </a:r>
            <a:r>
              <a:rPr lang="en-US"/>
              <a:t>: The </a:t>
            </a:r>
            <a:r>
              <a:rPr lang="en-US" b="1"/>
              <a:t>quantity that has been sold or removed from inventory. </a:t>
            </a:r>
          </a:p>
          <a:p>
            <a:pPr algn="just"/>
            <a:r>
              <a:rPr lang="en-US"/>
              <a:t>This is the amount of stock that is no longer available because it was either sold or used up.</a:t>
            </a:r>
          </a:p>
          <a:p>
            <a:pPr algn="just"/>
            <a:r>
              <a:rPr lang="en-US" b="1"/>
              <a:t>Example</a:t>
            </a:r>
            <a:r>
              <a:rPr lang="en-US"/>
              <a:t>: If 20 laptops out of the original 100 were sold, then </a:t>
            </a:r>
            <a:r>
              <a:rPr lang="en-US" b="1" err="1"/>
              <a:t>OutStock</a:t>
            </a:r>
            <a:r>
              <a:rPr lang="en-US" b="1"/>
              <a:t> = 20</a:t>
            </a:r>
            <a:r>
              <a:rPr lang="en-US"/>
              <a:t>.</a:t>
            </a:r>
          </a:p>
          <a:p>
            <a:pPr marL="0" indent="0" algn="just">
              <a:buNone/>
            </a:pPr>
            <a:endParaRPr lang="en-US"/>
          </a:p>
          <a:p>
            <a:endParaRPr lang="en-IN"/>
          </a:p>
        </p:txBody>
      </p:sp>
    </p:spTree>
    <p:extLst>
      <p:ext uri="{BB962C8B-B14F-4D97-AF65-F5344CB8AC3E}">
        <p14:creationId xmlns:p14="http://schemas.microsoft.com/office/powerpoint/2010/main" val="28816649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lstStyle/>
          <a:p>
            <a:pPr algn="just"/>
            <a:r>
              <a:rPr lang="en-US" b="1"/>
              <a:t>Balance Stock</a:t>
            </a:r>
            <a:r>
              <a:rPr lang="en-US"/>
              <a:t> (or Current Stock / </a:t>
            </a:r>
            <a:r>
              <a:rPr lang="en-US" err="1"/>
              <a:t>InStock</a:t>
            </a:r>
            <a:r>
              <a:rPr lang="en-US"/>
              <a:t>):</a:t>
            </a:r>
          </a:p>
          <a:p>
            <a:pPr algn="just"/>
            <a:r>
              <a:rPr lang="en-US" b="1"/>
              <a:t>Definition</a:t>
            </a:r>
            <a:r>
              <a:rPr lang="en-US"/>
              <a:t>: The current quantity available in inventory after accounting for what has been sold or removed. It represents the remaining stock that is still available for sale or use.</a:t>
            </a:r>
          </a:p>
          <a:p>
            <a:pPr algn="just"/>
            <a:r>
              <a:rPr lang="en-US" b="1"/>
              <a:t>Calculation</a:t>
            </a:r>
            <a:r>
              <a:rPr lang="en-US"/>
              <a:t>: You can calculate Balance Stock as: </a:t>
            </a:r>
            <a:r>
              <a:rPr lang="en-IN"/>
              <a:t>Balance Stock=Total Stock−</a:t>
            </a:r>
            <a:r>
              <a:rPr lang="en-IN" err="1"/>
              <a:t>OutStock</a:t>
            </a:r>
            <a:endParaRPr lang="en-IN"/>
          </a:p>
          <a:p>
            <a:pPr algn="just"/>
            <a:r>
              <a:rPr lang="en-US" b="1"/>
              <a:t>Example</a:t>
            </a:r>
            <a:r>
              <a:rPr lang="en-US"/>
              <a:t>: If </a:t>
            </a:r>
            <a:r>
              <a:rPr lang="en-US" b="1"/>
              <a:t>Total Stock was 100 laptops and </a:t>
            </a:r>
            <a:r>
              <a:rPr lang="en-US" b="1" err="1"/>
              <a:t>OutStock</a:t>
            </a:r>
            <a:r>
              <a:rPr lang="en-US" b="1"/>
              <a:t> is 20 laptops</a:t>
            </a:r>
            <a:r>
              <a:rPr lang="en-US"/>
              <a:t>, then:</a:t>
            </a:r>
          </a:p>
          <a:p>
            <a:pPr algn="just"/>
            <a:r>
              <a:rPr lang="en-IN" b="1">
                <a:solidFill>
                  <a:srgbClr val="FF0000"/>
                </a:solidFill>
              </a:rPr>
              <a:t>Balance Stock=100−20=80 laptops</a:t>
            </a:r>
            <a:endParaRPr lang="en-US" b="1">
              <a:solidFill>
                <a:srgbClr val="FF0000"/>
              </a:solidFill>
            </a:endParaRPr>
          </a:p>
          <a:p>
            <a:endParaRPr lang="en-IN"/>
          </a:p>
        </p:txBody>
      </p:sp>
    </p:spTree>
    <p:extLst>
      <p:ext uri="{BB962C8B-B14F-4D97-AF65-F5344CB8AC3E}">
        <p14:creationId xmlns:p14="http://schemas.microsoft.com/office/powerpoint/2010/main" val="377084801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pPr algn="just"/>
            <a:r>
              <a:rPr lang="en-US" b="1"/>
              <a:t>Warranty (6 Months Added to Date of Purchase)</a:t>
            </a:r>
          </a:p>
          <a:p>
            <a:pPr algn="just"/>
            <a:r>
              <a:rPr lang="en-US"/>
              <a:t>To calculate a warranty period of 6 months from the Date of Purchase, add 180 days to the date.</a:t>
            </a:r>
            <a:endParaRPr lang="en-IN"/>
          </a:p>
          <a:p>
            <a:pPr algn="just"/>
            <a:r>
              <a:rPr lang="en-IN"/>
              <a:t>=EDATE(I2, 6)</a:t>
            </a:r>
          </a:p>
          <a:p>
            <a:pPr algn="just"/>
            <a:r>
              <a:rPr lang="en-US"/>
              <a:t>This formula uses </a:t>
            </a:r>
            <a:r>
              <a:rPr lang="en-US" b="1">
                <a:solidFill>
                  <a:srgbClr val="FF0000"/>
                </a:solidFill>
              </a:rPr>
              <a:t>EDATE to add 6 months directly to the Date of Purchase.</a:t>
            </a:r>
            <a:endParaRPr lang="en-IN" b="1">
              <a:solidFill>
                <a:srgbClr val="FF0000"/>
              </a:solidFill>
            </a:endParaRPr>
          </a:p>
        </p:txBody>
      </p:sp>
    </p:spTree>
    <p:extLst>
      <p:ext uri="{BB962C8B-B14F-4D97-AF65-F5344CB8AC3E}">
        <p14:creationId xmlns:p14="http://schemas.microsoft.com/office/powerpoint/2010/main" val="167735835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324600"/>
          </a:xfrm>
        </p:spPr>
        <p:txBody>
          <a:bodyPr>
            <a:normAutofit fontScale="85000" lnSpcReduction="10000"/>
          </a:bodyPr>
          <a:lstStyle/>
          <a:p>
            <a:pPr algn="just"/>
            <a:r>
              <a:rPr lang="en-US"/>
              <a:t>The </a:t>
            </a:r>
            <a:r>
              <a:rPr lang="en-US" b="1">
                <a:solidFill>
                  <a:srgbClr val="FF0000"/>
                </a:solidFill>
              </a:rPr>
              <a:t>Status of Stock </a:t>
            </a:r>
            <a:r>
              <a:rPr lang="en-US"/>
              <a:t>can be calculated based on the </a:t>
            </a:r>
            <a:r>
              <a:rPr lang="en-US" b="1">
                <a:solidFill>
                  <a:srgbClr val="FF0000"/>
                </a:solidFill>
              </a:rPr>
              <a:t>Balance Stock</a:t>
            </a:r>
            <a:r>
              <a:rPr lang="en-US">
                <a:solidFill>
                  <a:srgbClr val="FF0000"/>
                </a:solidFill>
              </a:rPr>
              <a:t> (or </a:t>
            </a:r>
            <a:r>
              <a:rPr lang="en-US" b="1" err="1">
                <a:solidFill>
                  <a:srgbClr val="FF0000"/>
                </a:solidFill>
              </a:rPr>
              <a:t>InStock</a:t>
            </a:r>
            <a:r>
              <a:rPr lang="en-US">
                <a:solidFill>
                  <a:srgbClr val="FF0000"/>
                </a:solidFill>
              </a:rPr>
              <a:t>) </a:t>
            </a:r>
            <a:r>
              <a:rPr lang="en-US"/>
              <a:t>to indicate whether the </a:t>
            </a:r>
            <a:r>
              <a:rPr lang="en-US" b="1">
                <a:solidFill>
                  <a:srgbClr val="FF0000"/>
                </a:solidFill>
              </a:rPr>
              <a:t>item is readily available, running low, or out of stock.</a:t>
            </a:r>
          </a:p>
          <a:p>
            <a:pPr marL="0" indent="0" algn="just">
              <a:buNone/>
            </a:pPr>
            <a:r>
              <a:rPr lang="en-US" b="1"/>
              <a:t>Example Stock Status Categories</a:t>
            </a:r>
          </a:p>
          <a:p>
            <a:pPr algn="just"/>
            <a:r>
              <a:rPr lang="en-US" b="1"/>
              <a:t>In Stock</a:t>
            </a:r>
            <a:r>
              <a:rPr lang="en-US"/>
              <a:t>: If Balance Stock (or </a:t>
            </a:r>
            <a:r>
              <a:rPr lang="en-US" err="1"/>
              <a:t>InStock</a:t>
            </a:r>
            <a:r>
              <a:rPr lang="en-US"/>
              <a:t>) is greater than a certain threshold </a:t>
            </a:r>
            <a:r>
              <a:rPr lang="en-US" b="1">
                <a:solidFill>
                  <a:srgbClr val="FF0000"/>
                </a:solidFill>
              </a:rPr>
              <a:t>(e.g., 5 units)</a:t>
            </a:r>
            <a:r>
              <a:rPr lang="en-US"/>
              <a:t>, </a:t>
            </a:r>
            <a:r>
              <a:rPr lang="en-US" b="1">
                <a:solidFill>
                  <a:srgbClr val="FF0000"/>
                </a:solidFill>
              </a:rPr>
              <a:t>the item is considered in stock.</a:t>
            </a:r>
          </a:p>
          <a:p>
            <a:pPr algn="just"/>
            <a:r>
              <a:rPr lang="en-US" b="1"/>
              <a:t>Low Stock</a:t>
            </a:r>
            <a:r>
              <a:rPr lang="en-US"/>
              <a:t>: If Balance Stock is low (</a:t>
            </a:r>
            <a:r>
              <a:rPr lang="en-US" b="1">
                <a:solidFill>
                  <a:srgbClr val="FF0000"/>
                </a:solidFill>
              </a:rPr>
              <a:t>e.g., between 1 and 5 units</a:t>
            </a:r>
            <a:r>
              <a:rPr lang="en-US"/>
              <a:t>), it’s labeled as </a:t>
            </a:r>
            <a:r>
              <a:rPr lang="en-US" b="1">
                <a:solidFill>
                  <a:srgbClr val="FF0000"/>
                </a:solidFill>
              </a:rPr>
              <a:t>"Low Stock</a:t>
            </a:r>
            <a:r>
              <a:rPr lang="en-US"/>
              <a:t>" to indicate the need for restocking soon.</a:t>
            </a:r>
          </a:p>
          <a:p>
            <a:pPr algn="just"/>
            <a:r>
              <a:rPr lang="en-US" b="1"/>
              <a:t>Out of Stock</a:t>
            </a:r>
            <a:r>
              <a:rPr lang="en-US"/>
              <a:t>: If Balance Stock is 0, the item is out of stock. </a:t>
            </a:r>
          </a:p>
          <a:p>
            <a:pPr algn="just"/>
            <a:r>
              <a:rPr lang="en-US"/>
              <a:t>=(IF(F2=0,"Out of </a:t>
            </a:r>
            <a:r>
              <a:rPr lang="en-US" err="1"/>
              <a:t>Stock",IF</a:t>
            </a:r>
            <a:r>
              <a:rPr lang="en-US"/>
              <a:t>(F2&lt;=5,"Low </a:t>
            </a:r>
            <a:r>
              <a:rPr lang="en-US" err="1"/>
              <a:t>Stock","In</a:t>
            </a:r>
            <a:r>
              <a:rPr lang="en-US"/>
              <a:t> Stock")))</a:t>
            </a:r>
          </a:p>
          <a:p>
            <a:pPr algn="just"/>
            <a:r>
              <a:rPr lang="en-US" b="1"/>
              <a:t>Balance Stock</a:t>
            </a:r>
            <a:r>
              <a:rPr lang="en-US"/>
              <a:t> is in </a:t>
            </a:r>
            <a:r>
              <a:rPr lang="en-US" b="1">
                <a:solidFill>
                  <a:srgbClr val="FF0000"/>
                </a:solidFill>
              </a:rPr>
              <a:t>column F (starting at cell F2)</a:t>
            </a:r>
          </a:p>
          <a:p>
            <a:endParaRPr lang="en-IN"/>
          </a:p>
        </p:txBody>
      </p:sp>
    </p:spTree>
    <p:extLst>
      <p:ext uri="{BB962C8B-B14F-4D97-AF65-F5344CB8AC3E}">
        <p14:creationId xmlns:p14="http://schemas.microsoft.com/office/powerpoint/2010/main" val="354487783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38076"/>
            <a:ext cx="8763000" cy="468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764501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52400"/>
            <a:ext cx="8229600" cy="4525963"/>
          </a:xfrm>
        </p:spPr>
        <p:txBody>
          <a:bodyPr/>
          <a:lstStyle/>
          <a:p>
            <a:pPr algn="just"/>
            <a:r>
              <a:rPr lang="en-IN"/>
              <a:t>='inventory management'!A1</a:t>
            </a:r>
          </a:p>
          <a:p>
            <a:pPr algn="just"/>
            <a:r>
              <a:rPr lang="en-US"/>
              <a:t>Assign the status value: </a:t>
            </a:r>
          </a:p>
          <a:p>
            <a:pPr algn="just"/>
            <a:r>
              <a:rPr lang="en-US"/>
              <a:t>"In Stock" = 2</a:t>
            </a:r>
          </a:p>
          <a:p>
            <a:pPr algn="just"/>
            <a:r>
              <a:rPr lang="en-US"/>
              <a:t>"Low Stock" = 1</a:t>
            </a:r>
          </a:p>
          <a:p>
            <a:pPr algn="just"/>
            <a:r>
              <a:rPr lang="en-US"/>
              <a:t>"Out of Stock" = 0</a:t>
            </a:r>
            <a:endParaRPr lang="en-IN"/>
          </a:p>
          <a:p>
            <a:pPr algn="just"/>
            <a:r>
              <a:rPr lang="en-US"/>
              <a:t>=IF(D2="In Stock", 2, IF(D2="Out of Stock", 0, IF(D2="Low Stock", 1)))</a:t>
            </a:r>
          </a:p>
          <a:p>
            <a:pPr algn="just"/>
            <a:endParaRPr lang="en-IN"/>
          </a:p>
          <a:p>
            <a:endParaRPr lang="en-IN"/>
          </a:p>
        </p:txBody>
      </p:sp>
    </p:spTree>
    <p:extLst>
      <p:ext uri="{BB962C8B-B14F-4D97-AF65-F5344CB8AC3E}">
        <p14:creationId xmlns:p14="http://schemas.microsoft.com/office/powerpoint/2010/main" val="272365409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49162"/>
            <a:ext cx="7258445" cy="618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384398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8950862" cy="455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93056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33400"/>
            <a:ext cx="767494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2209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Times New Roman" pitchFamily="18" charset="0"/>
                <a:cs typeface="Times New Roman" pitchFamily="18" charset="0"/>
              </a:rPr>
              <a:t>A Pivot Table</a:t>
            </a:r>
            <a:endParaRPr lang="en-IN" b="1">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r>
              <a:rPr lang="en-US">
                <a:latin typeface="Times New Roman" pitchFamily="18" charset="0"/>
                <a:cs typeface="Times New Roman" pitchFamily="18" charset="0"/>
              </a:rPr>
              <a:t>A pivot table is a summary of your data, packaged in a chart that lets you report on and explore trends based on your information. </a:t>
            </a:r>
          </a:p>
          <a:p>
            <a:pPr algn="just"/>
            <a:r>
              <a:rPr lang="en-US">
                <a:latin typeface="Times New Roman" pitchFamily="18" charset="0"/>
                <a:cs typeface="Times New Roman" pitchFamily="18" charset="0"/>
              </a:rPr>
              <a:t>Pivot tables are particularly useful if you have long rows or columns that hold values you need to track the sums of and easily compare to one another.</a:t>
            </a:r>
            <a:endParaRPr lang="en-IN">
              <a:latin typeface="Times New Roman" pitchFamily="18" charset="0"/>
              <a:cs typeface="Times New Roman" pitchFamily="18" charset="0"/>
            </a:endParaRPr>
          </a:p>
        </p:txBody>
      </p:sp>
    </p:spTree>
    <p:extLst>
      <p:ext uri="{BB962C8B-B14F-4D97-AF65-F5344CB8AC3E}">
        <p14:creationId xmlns:p14="http://schemas.microsoft.com/office/powerpoint/2010/main" val="423156752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912" y="228600"/>
            <a:ext cx="4931664" cy="6302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582054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906" y="1295400"/>
            <a:ext cx="8643938"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349901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381000"/>
            <a:ext cx="8143061"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736257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Times New Roman" pitchFamily="18" charset="0"/>
                <a:cs typeface="Times New Roman" pitchFamily="18" charset="0"/>
              </a:rPr>
              <a:t>Exp. 11</a:t>
            </a:r>
            <a:endParaRPr lang="en-IN" b="1">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r>
              <a:rPr lang="en-US" b="1">
                <a:latin typeface="Times New Roman" pitchFamily="18" charset="0"/>
                <a:cs typeface="Times New Roman" pitchFamily="18" charset="0"/>
              </a:rPr>
              <a:t>Create</a:t>
            </a:r>
            <a:r>
              <a:rPr lang="en-US">
                <a:latin typeface="Times New Roman" pitchFamily="18" charset="0"/>
                <a:cs typeface="Times New Roman" pitchFamily="18" charset="0"/>
              </a:rPr>
              <a:t> </a:t>
            </a:r>
            <a:r>
              <a:rPr lang="en-US" b="1">
                <a:latin typeface="Times New Roman" pitchFamily="18" charset="0"/>
                <a:cs typeface="Times New Roman" pitchFamily="18" charset="0"/>
              </a:rPr>
              <a:t>worksheet</a:t>
            </a:r>
            <a:r>
              <a:rPr lang="en-US">
                <a:latin typeface="Times New Roman" pitchFamily="18" charset="0"/>
                <a:cs typeface="Times New Roman" pitchFamily="18" charset="0"/>
              </a:rPr>
              <a:t> </a:t>
            </a:r>
            <a:r>
              <a:rPr lang="en-US" b="1">
                <a:latin typeface="Times New Roman" pitchFamily="18" charset="0"/>
                <a:cs typeface="Times New Roman" pitchFamily="18" charset="0"/>
              </a:rPr>
              <a:t>on</a:t>
            </a:r>
            <a:r>
              <a:rPr lang="en-US">
                <a:latin typeface="Times New Roman" pitchFamily="18" charset="0"/>
                <a:cs typeface="Times New Roman" pitchFamily="18" charset="0"/>
              </a:rPr>
              <a:t> </a:t>
            </a:r>
            <a:r>
              <a:rPr lang="en-US" b="1">
                <a:latin typeface="Times New Roman" pitchFamily="18" charset="0"/>
                <a:cs typeface="Times New Roman" pitchFamily="18" charset="0"/>
              </a:rPr>
              <a:t>Sales</a:t>
            </a:r>
            <a:r>
              <a:rPr lang="en-US">
                <a:latin typeface="Times New Roman" pitchFamily="18" charset="0"/>
                <a:cs typeface="Times New Roman" pitchFamily="18" charset="0"/>
              </a:rPr>
              <a:t> </a:t>
            </a:r>
            <a:r>
              <a:rPr lang="en-US" b="1">
                <a:latin typeface="Times New Roman" pitchFamily="18" charset="0"/>
                <a:cs typeface="Times New Roman" pitchFamily="18" charset="0"/>
              </a:rPr>
              <a:t>analysis</a:t>
            </a:r>
            <a:r>
              <a:rPr lang="en-US">
                <a:latin typeface="Times New Roman" pitchFamily="18" charset="0"/>
                <a:cs typeface="Times New Roman" pitchFamily="18" charset="0"/>
              </a:rPr>
              <a:t> </a:t>
            </a:r>
            <a:r>
              <a:rPr lang="en-US" b="1">
                <a:latin typeface="Times New Roman" pitchFamily="18" charset="0"/>
                <a:cs typeface="Times New Roman" pitchFamily="18" charset="0"/>
              </a:rPr>
              <a:t>of</a:t>
            </a:r>
            <a:r>
              <a:rPr lang="en-US">
                <a:latin typeface="Times New Roman" pitchFamily="18" charset="0"/>
                <a:cs typeface="Times New Roman" pitchFamily="18" charset="0"/>
              </a:rPr>
              <a:t> </a:t>
            </a:r>
            <a:r>
              <a:rPr lang="en-US" b="1">
                <a:latin typeface="Times New Roman" pitchFamily="18" charset="0"/>
                <a:cs typeface="Times New Roman" pitchFamily="18" charset="0"/>
              </a:rPr>
              <a:t>Merchandise</a:t>
            </a:r>
            <a:r>
              <a:rPr lang="en-US">
                <a:latin typeface="Times New Roman" pitchFamily="18" charset="0"/>
                <a:cs typeface="Times New Roman" pitchFamily="18" charset="0"/>
              </a:rPr>
              <a:t> </a:t>
            </a:r>
            <a:r>
              <a:rPr lang="en-US" b="1">
                <a:latin typeface="Times New Roman" pitchFamily="18" charset="0"/>
                <a:cs typeface="Times New Roman" pitchFamily="18" charset="0"/>
              </a:rPr>
              <a:t>Store</a:t>
            </a:r>
            <a:r>
              <a:rPr lang="en-US">
                <a:latin typeface="Times New Roman" pitchFamily="18" charset="0"/>
                <a:cs typeface="Times New Roman" pitchFamily="18" charset="0"/>
              </a:rPr>
              <a:t>: data consisting of Order ID, Customer ID, Gender, age, date of order, month, online platform, Category of product, size, quantity, amount, shipping city and other details. Use of formula to segregate different categories and perform a comparative study using pivot tables and different sort of charts. </a:t>
            </a:r>
            <a:endParaRPr lang="en-IN">
              <a:latin typeface="Times New Roman" pitchFamily="18" charset="0"/>
              <a:cs typeface="Times New Roman" pitchFamily="18" charset="0"/>
            </a:endParaRPr>
          </a:p>
          <a:p>
            <a:pPr marL="0" indent="0" algn="just">
              <a:buNone/>
            </a:pPr>
            <a:endParaRPr lang="en-IN"/>
          </a:p>
        </p:txBody>
      </p:sp>
    </p:spTree>
    <p:extLst>
      <p:ext uri="{BB962C8B-B14F-4D97-AF65-F5344CB8AC3E}">
        <p14:creationId xmlns:p14="http://schemas.microsoft.com/office/powerpoint/2010/main" val="4603341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791200"/>
          </a:xfrm>
        </p:spPr>
        <p:txBody>
          <a:bodyPr>
            <a:normAutofit fontScale="85000" lnSpcReduction="20000"/>
          </a:bodyPr>
          <a:lstStyle/>
          <a:p>
            <a:pPr algn="just"/>
            <a:r>
              <a:rPr lang="en-US">
                <a:latin typeface="Times New Roman" pitchFamily="18" charset="0"/>
                <a:cs typeface="Times New Roman" pitchFamily="18" charset="0"/>
              </a:rPr>
              <a:t>The </a:t>
            </a:r>
            <a:r>
              <a:rPr lang="en-US" b="1">
                <a:latin typeface="Times New Roman" pitchFamily="18" charset="0"/>
                <a:cs typeface="Times New Roman" pitchFamily="18" charset="0"/>
              </a:rPr>
              <a:t>Sales Analysis of a Merchandise Store</a:t>
            </a:r>
            <a:r>
              <a:rPr lang="en-US">
                <a:latin typeface="Times New Roman" pitchFamily="18" charset="0"/>
                <a:cs typeface="Times New Roman" pitchFamily="18" charset="0"/>
              </a:rPr>
              <a:t> is a practical approach to understanding customer buying patterns, product performance, and financial metrics, using organized data and analytical techniques. </a:t>
            </a:r>
          </a:p>
          <a:p>
            <a:pPr algn="just"/>
            <a:r>
              <a:rPr lang="en-US">
                <a:latin typeface="Times New Roman" pitchFamily="18" charset="0"/>
                <a:cs typeface="Times New Roman" pitchFamily="18" charset="0"/>
              </a:rPr>
              <a:t>This analysis helps businesses optimize their sales strategies and improve decision-making.</a:t>
            </a:r>
          </a:p>
          <a:p>
            <a:pPr algn="just"/>
            <a:r>
              <a:rPr lang="en-US" b="1">
                <a:latin typeface="Times New Roman" pitchFamily="18" charset="0"/>
                <a:cs typeface="Times New Roman" pitchFamily="18" charset="0"/>
              </a:rPr>
              <a:t>Customer Information:</a:t>
            </a:r>
            <a:r>
              <a:rPr lang="en-US">
                <a:latin typeface="Times New Roman" pitchFamily="18" charset="0"/>
                <a:cs typeface="Times New Roman" pitchFamily="18" charset="0"/>
              </a:rPr>
              <a:t> Gender, Age, and Customer ID for demographic analysis.</a:t>
            </a:r>
          </a:p>
          <a:p>
            <a:pPr algn="just"/>
            <a:r>
              <a:rPr lang="en-US" b="1">
                <a:latin typeface="Times New Roman" pitchFamily="18" charset="0"/>
                <a:cs typeface="Times New Roman" pitchFamily="18" charset="0"/>
              </a:rPr>
              <a:t>Order Details:</a:t>
            </a:r>
            <a:r>
              <a:rPr lang="en-US">
                <a:latin typeface="Times New Roman" pitchFamily="18" charset="0"/>
                <a:cs typeface="Times New Roman" pitchFamily="18" charset="0"/>
              </a:rPr>
              <a:t> Date of Order, Online Platform, and Product Category to track sales trends and preferences.</a:t>
            </a:r>
          </a:p>
          <a:p>
            <a:pPr algn="just"/>
            <a:r>
              <a:rPr lang="en-US" b="1">
                <a:latin typeface="Times New Roman" pitchFamily="18" charset="0"/>
                <a:cs typeface="Times New Roman" pitchFamily="18" charset="0"/>
              </a:rPr>
              <a:t>Financial Metrics:</a:t>
            </a:r>
            <a:r>
              <a:rPr lang="en-US">
                <a:latin typeface="Times New Roman" pitchFamily="18" charset="0"/>
                <a:cs typeface="Times New Roman" pitchFamily="18" charset="0"/>
              </a:rPr>
              <a:t> Quantity, Rate (price per unit), Total Amount, Cost Price, and Profit to evaluate revenue and profitability.</a:t>
            </a:r>
          </a:p>
          <a:p>
            <a:pPr algn="just"/>
            <a:r>
              <a:rPr lang="en-US" b="1">
                <a:latin typeface="Times New Roman" pitchFamily="18" charset="0"/>
                <a:cs typeface="Times New Roman" pitchFamily="18" charset="0"/>
              </a:rPr>
              <a:t>Shipping Details:</a:t>
            </a:r>
            <a:r>
              <a:rPr lang="en-US">
                <a:latin typeface="Times New Roman" pitchFamily="18" charset="0"/>
                <a:cs typeface="Times New Roman" pitchFamily="18" charset="0"/>
              </a:rPr>
              <a:t> City and region for geographical analysis.</a:t>
            </a:r>
            <a:endParaRPr lang="en-IN">
              <a:latin typeface="Times New Roman" pitchFamily="18" charset="0"/>
              <a:cs typeface="Times New Roman" pitchFamily="18" charset="0"/>
            </a:endParaRPr>
          </a:p>
        </p:txBody>
      </p:sp>
    </p:spTree>
    <p:extLst>
      <p:ext uri="{BB962C8B-B14F-4D97-AF65-F5344CB8AC3E}">
        <p14:creationId xmlns:p14="http://schemas.microsoft.com/office/powerpoint/2010/main" val="100568513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fontScale="92500" lnSpcReduction="20000"/>
          </a:bodyPr>
          <a:lstStyle/>
          <a:p>
            <a:pPr algn="just"/>
            <a:r>
              <a:rPr lang="en-US" b="1"/>
              <a:t>Total Cost: Definition</a:t>
            </a:r>
            <a:r>
              <a:rPr lang="en-US"/>
              <a:t>: The total expense incurred to produce or purchase the products sold.</a:t>
            </a:r>
          </a:p>
          <a:p>
            <a:pPr algn="just"/>
            <a:r>
              <a:rPr lang="en-US" b="1"/>
              <a:t>Total Cost</a:t>
            </a:r>
            <a:r>
              <a:rPr lang="en-US"/>
              <a:t>=Cost Price (per Unit)×Quantity Sold</a:t>
            </a:r>
            <a:endParaRPr lang="en-IN" b="1"/>
          </a:p>
          <a:p>
            <a:pPr algn="just"/>
            <a:r>
              <a:rPr lang="en-IN" b="1"/>
              <a:t>Cost Price</a:t>
            </a:r>
            <a:r>
              <a:rPr lang="en-IN"/>
              <a:t>: Assume 70% of the "Rate.“</a:t>
            </a:r>
          </a:p>
          <a:p>
            <a:pPr algn="just"/>
            <a:r>
              <a:rPr lang="en-IN" b="1"/>
              <a:t>Total Cost</a:t>
            </a:r>
            <a:r>
              <a:rPr lang="en-IN"/>
              <a:t>: Cost Price × Quantity</a:t>
            </a:r>
          </a:p>
          <a:p>
            <a:pPr algn="just"/>
            <a:r>
              <a:rPr lang="en-IN" b="1"/>
              <a:t>Profit</a:t>
            </a:r>
            <a:r>
              <a:rPr lang="en-IN"/>
              <a:t>: Total Amount−Total Cost</a:t>
            </a:r>
          </a:p>
          <a:p>
            <a:pPr algn="just"/>
            <a:r>
              <a:rPr lang="en-US" b="1"/>
              <a:t>Total Amount: Definition</a:t>
            </a:r>
            <a:r>
              <a:rPr lang="en-US"/>
              <a:t>: The total revenue earned from selling a product.</a:t>
            </a:r>
            <a:endParaRPr lang="en-IN"/>
          </a:p>
          <a:p>
            <a:pPr algn="just"/>
            <a:r>
              <a:rPr lang="en-IN" b="1"/>
              <a:t>Total Amount</a:t>
            </a:r>
            <a:r>
              <a:rPr lang="en-IN"/>
              <a:t>=Rate (Price per unit) × Quantity</a:t>
            </a:r>
          </a:p>
          <a:p>
            <a:pPr algn="just"/>
            <a:r>
              <a:rPr lang="en-US" b="1"/>
              <a:t>Profit Percentage (on Cost Price)</a:t>
            </a:r>
            <a:r>
              <a:rPr lang="en-US"/>
              <a:t>=</a:t>
            </a:r>
          </a:p>
          <a:p>
            <a:pPr marL="0" indent="0" algn="just">
              <a:buNone/>
            </a:pPr>
            <a:r>
              <a:rPr lang="en-US"/>
              <a:t>(Profit/Total Cost​)×100</a:t>
            </a:r>
          </a:p>
          <a:p>
            <a:pPr algn="just"/>
            <a:r>
              <a:rPr lang="en-US" b="1"/>
              <a:t>Profit Percentage (on Total Amount)</a:t>
            </a:r>
            <a:r>
              <a:rPr lang="en-US"/>
              <a:t>=</a:t>
            </a:r>
          </a:p>
          <a:p>
            <a:pPr marL="0" indent="0" algn="just">
              <a:buNone/>
            </a:pPr>
            <a:r>
              <a:rPr lang="en-US"/>
              <a:t>(Profit/Total Amount​)×100</a:t>
            </a:r>
          </a:p>
          <a:p>
            <a:pPr marL="0" indent="0" algn="just">
              <a:buNone/>
            </a:pPr>
            <a:endParaRPr lang="en-IN"/>
          </a:p>
        </p:txBody>
      </p:sp>
    </p:spTree>
    <p:extLst>
      <p:ext uri="{BB962C8B-B14F-4D97-AF65-F5344CB8AC3E}">
        <p14:creationId xmlns:p14="http://schemas.microsoft.com/office/powerpoint/2010/main" val="136475061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381000"/>
            <a:ext cx="8863177"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31384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98714"/>
            <a:ext cx="8915400" cy="4608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336317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92" y="762000"/>
            <a:ext cx="9014872" cy="4116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7751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Times New Roman" pitchFamily="18" charset="0"/>
                <a:cs typeface="Times New Roman" pitchFamily="18" charset="0"/>
              </a:rPr>
              <a:t>Exp. 12</a:t>
            </a:r>
            <a:endParaRPr lang="en-IN" b="1">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r>
              <a:rPr lang="en-US">
                <a:latin typeface="Times New Roman" pitchFamily="18" charset="0"/>
                <a:cs typeface="Times New Roman" pitchFamily="18" charset="0"/>
              </a:rPr>
              <a:t>Generation of Report &amp; presentation using </a:t>
            </a:r>
            <a:r>
              <a:rPr lang="en-US" err="1">
                <a:latin typeface="Times New Roman" pitchFamily="18" charset="0"/>
                <a:cs typeface="Times New Roman" pitchFamily="18" charset="0"/>
              </a:rPr>
              <a:t>Autofilter</a:t>
            </a:r>
            <a:r>
              <a:rPr lang="en-US">
                <a:latin typeface="Times New Roman" pitchFamily="18" charset="0"/>
                <a:cs typeface="Times New Roman" pitchFamily="18" charset="0"/>
              </a:rPr>
              <a:t> &amp; macro. </a:t>
            </a:r>
            <a:endParaRPr lang="en-IN">
              <a:latin typeface="Times New Roman" pitchFamily="18" charset="0"/>
              <a:cs typeface="Times New Roman" pitchFamily="18" charset="0"/>
            </a:endParaRPr>
          </a:p>
          <a:p>
            <a:endParaRPr lang="en-IN"/>
          </a:p>
        </p:txBody>
      </p:sp>
    </p:spTree>
    <p:extLst>
      <p:ext uri="{BB962C8B-B14F-4D97-AF65-F5344CB8AC3E}">
        <p14:creationId xmlns:p14="http://schemas.microsoft.com/office/powerpoint/2010/main" val="239904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fontScale="92500" lnSpcReduction="10000"/>
          </a:bodyPr>
          <a:lstStyle/>
          <a:p>
            <a:pPr algn="just"/>
            <a:r>
              <a:rPr lang="en-US"/>
              <a:t>Pivot tables are powerful tools for summarizing and analyzing large amounts of data.</a:t>
            </a:r>
          </a:p>
          <a:p>
            <a:pPr marL="0" indent="0" algn="just">
              <a:buNone/>
            </a:pPr>
            <a:r>
              <a:rPr lang="en-US"/>
              <a:t>1. </a:t>
            </a:r>
            <a:r>
              <a:rPr lang="en-US" b="1"/>
              <a:t>Creating a Pivot Table:</a:t>
            </a:r>
            <a:endParaRPr lang="en-US"/>
          </a:p>
          <a:p>
            <a:pPr algn="just"/>
            <a:r>
              <a:rPr lang="en-US"/>
              <a:t>Select the range of cells that contain your data.</a:t>
            </a:r>
          </a:p>
          <a:p>
            <a:pPr algn="just"/>
            <a:r>
              <a:rPr lang="en-US"/>
              <a:t>Go to the “Insert” tab and click on “PivotTable.”</a:t>
            </a:r>
          </a:p>
          <a:p>
            <a:pPr algn="just"/>
            <a:r>
              <a:rPr lang="en-US"/>
              <a:t>Choose where to place the pivot table (new worksheet or existing worksheet).</a:t>
            </a:r>
          </a:p>
          <a:p>
            <a:pPr marL="0" indent="0" algn="just">
              <a:buNone/>
            </a:pPr>
            <a:r>
              <a:rPr lang="en-IN"/>
              <a:t>2. </a:t>
            </a:r>
            <a:r>
              <a:rPr lang="en-IN" b="1"/>
              <a:t>Building Pivot Table:</a:t>
            </a:r>
          </a:p>
          <a:p>
            <a:pPr algn="just"/>
            <a:r>
              <a:rPr lang="en-US"/>
              <a:t>Drag and drop fields into the Rows and Columns areas to arrange data.</a:t>
            </a:r>
          </a:p>
          <a:p>
            <a:pPr algn="just"/>
            <a:r>
              <a:rPr lang="en-US"/>
              <a:t>Drag numeric fields into the Values area to perform calculations (e.g., sum, average).</a:t>
            </a:r>
          </a:p>
          <a:p>
            <a:pPr algn="just"/>
            <a:endParaRPr lang="en-US"/>
          </a:p>
          <a:p>
            <a:endParaRPr lang="en-IN"/>
          </a:p>
        </p:txBody>
      </p:sp>
    </p:spTree>
    <p:extLst>
      <p:ext uri="{BB962C8B-B14F-4D97-AF65-F5344CB8AC3E}">
        <p14:creationId xmlns:p14="http://schemas.microsoft.com/office/powerpoint/2010/main" val="10751169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r>
              <a:rPr lang="en-US" b="1">
                <a:latin typeface="Times New Roman" pitchFamily="18" charset="0"/>
                <a:cs typeface="Times New Roman" pitchFamily="18" charset="0"/>
              </a:rPr>
              <a:t>Step 1: Create a Sample Data Set:</a:t>
            </a:r>
            <a:endParaRPr lang="en-IN" b="1">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850" y="1524000"/>
            <a:ext cx="8849154"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912344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fontScale="85000" lnSpcReduction="20000"/>
          </a:bodyPr>
          <a:lstStyle/>
          <a:p>
            <a:pPr algn="just"/>
            <a:r>
              <a:rPr lang="en-US" b="1">
                <a:latin typeface="Times New Roman" pitchFamily="18" charset="0"/>
                <a:cs typeface="Times New Roman" pitchFamily="18" charset="0"/>
              </a:rPr>
              <a:t>Step 2: Apply AutoFilter</a:t>
            </a:r>
          </a:p>
          <a:p>
            <a:pPr algn="just"/>
            <a:r>
              <a:rPr lang="en-US">
                <a:latin typeface="Times New Roman" pitchFamily="18" charset="0"/>
                <a:cs typeface="Times New Roman" pitchFamily="18" charset="0"/>
              </a:rPr>
              <a:t>Now, let’s filter the data for better analysis.</a:t>
            </a:r>
          </a:p>
          <a:p>
            <a:pPr algn="just"/>
            <a:r>
              <a:rPr lang="en-US" b="1">
                <a:latin typeface="Times New Roman" pitchFamily="18" charset="0"/>
                <a:cs typeface="Times New Roman" pitchFamily="18" charset="0"/>
              </a:rPr>
              <a:t>Select the Data Range</a:t>
            </a:r>
            <a:r>
              <a:rPr lang="en-US">
                <a:latin typeface="Times New Roman" pitchFamily="18" charset="0"/>
                <a:cs typeface="Times New Roman" pitchFamily="18" charset="0"/>
              </a:rPr>
              <a:t>: Select all the data (including headers from columns A to L).</a:t>
            </a:r>
          </a:p>
          <a:p>
            <a:pPr algn="just"/>
            <a:r>
              <a:rPr lang="en-US" b="1">
                <a:latin typeface="Times New Roman" pitchFamily="18" charset="0"/>
                <a:cs typeface="Times New Roman" pitchFamily="18" charset="0"/>
              </a:rPr>
              <a:t>Enable AutoFilter</a:t>
            </a:r>
            <a:r>
              <a:rPr lang="en-US">
                <a:latin typeface="Times New Roman" pitchFamily="18" charset="0"/>
                <a:cs typeface="Times New Roman" pitchFamily="18" charset="0"/>
              </a:rPr>
              <a:t>:</a:t>
            </a:r>
          </a:p>
          <a:p>
            <a:pPr lvl="1" algn="just"/>
            <a:r>
              <a:rPr lang="en-US">
                <a:latin typeface="Times New Roman" pitchFamily="18" charset="0"/>
                <a:cs typeface="Times New Roman" pitchFamily="18" charset="0"/>
              </a:rPr>
              <a:t>Go to the </a:t>
            </a:r>
            <a:r>
              <a:rPr lang="en-US" b="1">
                <a:latin typeface="Times New Roman" pitchFamily="18" charset="0"/>
                <a:cs typeface="Times New Roman" pitchFamily="18" charset="0"/>
              </a:rPr>
              <a:t>Data</a:t>
            </a:r>
            <a:r>
              <a:rPr lang="en-US">
                <a:latin typeface="Times New Roman" pitchFamily="18" charset="0"/>
                <a:cs typeface="Times New Roman" pitchFamily="18" charset="0"/>
              </a:rPr>
              <a:t> tab on the Excel ribbon.</a:t>
            </a:r>
          </a:p>
          <a:p>
            <a:pPr lvl="1" algn="just"/>
            <a:r>
              <a:rPr lang="en-US">
                <a:latin typeface="Times New Roman" pitchFamily="18" charset="0"/>
                <a:cs typeface="Times New Roman" pitchFamily="18" charset="0"/>
              </a:rPr>
              <a:t>Click on the </a:t>
            </a:r>
            <a:r>
              <a:rPr lang="en-US" b="1">
                <a:latin typeface="Times New Roman" pitchFamily="18" charset="0"/>
                <a:cs typeface="Times New Roman" pitchFamily="18" charset="0"/>
              </a:rPr>
              <a:t>Filter</a:t>
            </a:r>
            <a:r>
              <a:rPr lang="en-US">
                <a:latin typeface="Times New Roman" pitchFamily="18" charset="0"/>
                <a:cs typeface="Times New Roman" pitchFamily="18" charset="0"/>
              </a:rPr>
              <a:t> button in the "</a:t>
            </a:r>
            <a:r>
              <a:rPr lang="en-US" b="1">
                <a:solidFill>
                  <a:srgbClr val="FF0000"/>
                </a:solidFill>
                <a:latin typeface="Times New Roman" pitchFamily="18" charset="0"/>
                <a:cs typeface="Times New Roman" pitchFamily="18" charset="0"/>
              </a:rPr>
              <a:t>Sort &amp; Filter</a:t>
            </a:r>
            <a:r>
              <a:rPr lang="en-US">
                <a:latin typeface="Times New Roman" pitchFamily="18" charset="0"/>
                <a:cs typeface="Times New Roman" pitchFamily="18" charset="0"/>
              </a:rPr>
              <a:t>" group. You will now see drop-down arrows next to each column header.</a:t>
            </a:r>
          </a:p>
          <a:p>
            <a:pPr algn="just"/>
            <a:r>
              <a:rPr lang="en-US" b="1">
                <a:latin typeface="Times New Roman" pitchFamily="18" charset="0"/>
                <a:cs typeface="Times New Roman" pitchFamily="18" charset="0"/>
              </a:rPr>
              <a:t>Apply Filters</a:t>
            </a:r>
            <a:r>
              <a:rPr lang="en-US">
                <a:latin typeface="Times New Roman" pitchFamily="18" charset="0"/>
                <a:cs typeface="Times New Roman" pitchFamily="18" charset="0"/>
              </a:rPr>
              <a:t>:</a:t>
            </a:r>
          </a:p>
          <a:p>
            <a:pPr lvl="1" algn="just"/>
            <a:r>
              <a:rPr lang="en-US">
                <a:latin typeface="Times New Roman" pitchFamily="18" charset="0"/>
                <a:cs typeface="Times New Roman" pitchFamily="18" charset="0"/>
              </a:rPr>
              <a:t>Click the drop-down arrow in any column (e.g., </a:t>
            </a:r>
            <a:r>
              <a:rPr lang="en-US" b="1">
                <a:latin typeface="Times New Roman" pitchFamily="18" charset="0"/>
                <a:cs typeface="Times New Roman" pitchFamily="18" charset="0"/>
              </a:rPr>
              <a:t>Category of Product</a:t>
            </a:r>
            <a:r>
              <a:rPr lang="en-US">
                <a:latin typeface="Times New Roman" pitchFamily="18" charset="0"/>
                <a:cs typeface="Times New Roman" pitchFamily="18" charset="0"/>
              </a:rPr>
              <a:t>), and you can filter the data to show only specific products, for example, only "Jeans".</a:t>
            </a:r>
          </a:p>
          <a:p>
            <a:pPr lvl="1" algn="just"/>
            <a:r>
              <a:rPr lang="en-US">
                <a:latin typeface="Times New Roman" pitchFamily="18" charset="0"/>
                <a:cs typeface="Times New Roman" pitchFamily="18" charset="0"/>
              </a:rPr>
              <a:t>You can apply multiple filters like filtering by </a:t>
            </a:r>
            <a:r>
              <a:rPr lang="en-US" b="1">
                <a:latin typeface="Times New Roman" pitchFamily="18" charset="0"/>
                <a:cs typeface="Times New Roman" pitchFamily="18" charset="0"/>
              </a:rPr>
              <a:t>Shipping City</a:t>
            </a:r>
            <a:r>
              <a:rPr lang="en-US">
                <a:latin typeface="Times New Roman" pitchFamily="18" charset="0"/>
                <a:cs typeface="Times New Roman" pitchFamily="18" charset="0"/>
              </a:rPr>
              <a:t>, </a:t>
            </a:r>
            <a:r>
              <a:rPr lang="en-US" b="1">
                <a:latin typeface="Times New Roman" pitchFamily="18" charset="0"/>
                <a:cs typeface="Times New Roman" pitchFamily="18" charset="0"/>
              </a:rPr>
              <a:t>Gender</a:t>
            </a:r>
            <a:r>
              <a:rPr lang="en-US">
                <a:latin typeface="Times New Roman" pitchFamily="18" charset="0"/>
                <a:cs typeface="Times New Roman" pitchFamily="18" charset="0"/>
              </a:rPr>
              <a:t>, or </a:t>
            </a:r>
            <a:r>
              <a:rPr lang="en-US" b="1">
                <a:latin typeface="Times New Roman" pitchFamily="18" charset="0"/>
                <a:cs typeface="Times New Roman" pitchFamily="18" charset="0"/>
              </a:rPr>
              <a:t>Date of Order</a:t>
            </a:r>
            <a:r>
              <a:rPr lang="en-US">
                <a:latin typeface="Times New Roman" pitchFamily="18" charset="0"/>
                <a:cs typeface="Times New Roman" pitchFamily="18" charset="0"/>
              </a:rPr>
              <a:t>.</a:t>
            </a:r>
          </a:p>
        </p:txBody>
      </p:sp>
    </p:spTree>
    <p:extLst>
      <p:ext uri="{BB962C8B-B14F-4D97-AF65-F5344CB8AC3E}">
        <p14:creationId xmlns:p14="http://schemas.microsoft.com/office/powerpoint/2010/main" val="2134799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pPr algn="just"/>
            <a:r>
              <a:rPr lang="en-US" b="1">
                <a:latin typeface="Times New Roman" pitchFamily="18" charset="0"/>
                <a:cs typeface="Times New Roman" pitchFamily="18" charset="0"/>
              </a:rPr>
              <a:t>Step 3: Create a Pivot Table</a:t>
            </a:r>
          </a:p>
          <a:p>
            <a:pPr algn="just"/>
            <a:r>
              <a:rPr lang="en-US" b="1">
                <a:latin typeface="Times New Roman" pitchFamily="18" charset="0"/>
                <a:cs typeface="Times New Roman" pitchFamily="18" charset="0"/>
              </a:rPr>
              <a:t>Select Data Range</a:t>
            </a:r>
            <a:r>
              <a:rPr lang="en-US">
                <a:latin typeface="Times New Roman" pitchFamily="18" charset="0"/>
                <a:cs typeface="Times New Roman" pitchFamily="18" charset="0"/>
              </a:rPr>
              <a:t>: Select the range with your </a:t>
            </a:r>
            <a:r>
              <a:rPr lang="en-US" err="1">
                <a:latin typeface="Times New Roman" pitchFamily="18" charset="0"/>
                <a:cs typeface="Times New Roman" pitchFamily="18" charset="0"/>
              </a:rPr>
              <a:t>data.</a:t>
            </a:r>
            <a:r>
              <a:rPr lang="en-US" b="1" err="1">
                <a:latin typeface="Times New Roman" pitchFamily="18" charset="0"/>
                <a:cs typeface="Times New Roman" pitchFamily="18" charset="0"/>
              </a:rPr>
              <a:t>Insert</a:t>
            </a:r>
            <a:r>
              <a:rPr lang="en-US" b="1">
                <a:latin typeface="Times New Roman" pitchFamily="18" charset="0"/>
                <a:cs typeface="Times New Roman" pitchFamily="18" charset="0"/>
              </a:rPr>
              <a:t> Pivot </a:t>
            </a:r>
            <a:r>
              <a:rPr lang="en-US" b="1" err="1">
                <a:latin typeface="Times New Roman" pitchFamily="18" charset="0"/>
                <a:cs typeface="Times New Roman" pitchFamily="18" charset="0"/>
              </a:rPr>
              <a:t>Table</a:t>
            </a:r>
            <a:r>
              <a:rPr lang="en-US" err="1">
                <a:latin typeface="Times New Roman" pitchFamily="18" charset="0"/>
                <a:cs typeface="Times New Roman" pitchFamily="18" charset="0"/>
              </a:rPr>
              <a:t>:Go</a:t>
            </a:r>
            <a:r>
              <a:rPr lang="en-US">
                <a:latin typeface="Times New Roman" pitchFamily="18" charset="0"/>
                <a:cs typeface="Times New Roman" pitchFamily="18" charset="0"/>
              </a:rPr>
              <a:t> to the </a:t>
            </a:r>
            <a:r>
              <a:rPr lang="en-US" b="1">
                <a:latin typeface="Times New Roman" pitchFamily="18" charset="0"/>
                <a:cs typeface="Times New Roman" pitchFamily="18" charset="0"/>
              </a:rPr>
              <a:t>Insert</a:t>
            </a:r>
            <a:r>
              <a:rPr lang="en-US">
                <a:latin typeface="Times New Roman" pitchFamily="18" charset="0"/>
                <a:cs typeface="Times New Roman" pitchFamily="18" charset="0"/>
              </a:rPr>
              <a:t> tab and click on </a:t>
            </a:r>
            <a:r>
              <a:rPr lang="en-US" b="1">
                <a:latin typeface="Times New Roman" pitchFamily="18" charset="0"/>
                <a:cs typeface="Times New Roman" pitchFamily="18" charset="0"/>
              </a:rPr>
              <a:t>PivotTable</a:t>
            </a:r>
            <a:r>
              <a:rPr lang="en-US">
                <a:latin typeface="Times New Roman" pitchFamily="18" charset="0"/>
                <a:cs typeface="Times New Roman" pitchFamily="18" charset="0"/>
              </a:rPr>
              <a:t>.</a:t>
            </a:r>
          </a:p>
          <a:p>
            <a:pPr algn="just"/>
            <a:r>
              <a:rPr lang="en-US">
                <a:latin typeface="Times New Roman" pitchFamily="18" charset="0"/>
                <a:cs typeface="Times New Roman" pitchFamily="18" charset="0"/>
              </a:rPr>
              <a:t>Choose to place the Pivot Table in a </a:t>
            </a:r>
            <a:r>
              <a:rPr lang="en-US" b="1">
                <a:latin typeface="Times New Roman" pitchFamily="18" charset="0"/>
                <a:cs typeface="Times New Roman" pitchFamily="18" charset="0"/>
              </a:rPr>
              <a:t>New Worksheet</a:t>
            </a:r>
            <a:r>
              <a:rPr lang="en-US">
                <a:latin typeface="Times New Roman" pitchFamily="18" charset="0"/>
                <a:cs typeface="Times New Roman" pitchFamily="18" charset="0"/>
              </a:rPr>
              <a:t>.</a:t>
            </a:r>
          </a:p>
          <a:p>
            <a:pPr algn="just"/>
            <a:r>
              <a:rPr lang="en-US" b="1">
                <a:latin typeface="Times New Roman" pitchFamily="18" charset="0"/>
                <a:cs typeface="Times New Roman" pitchFamily="18" charset="0"/>
              </a:rPr>
              <a:t>Set Up the Pivot Table</a:t>
            </a:r>
            <a:r>
              <a:rPr lang="en-US">
                <a:latin typeface="Times New Roman" pitchFamily="18" charset="0"/>
                <a:cs typeface="Times New Roman" pitchFamily="18" charset="0"/>
              </a:rPr>
              <a:t>:</a:t>
            </a:r>
          </a:p>
          <a:p>
            <a:pPr algn="just"/>
            <a:r>
              <a:rPr lang="en-US">
                <a:latin typeface="Times New Roman" pitchFamily="18" charset="0"/>
                <a:cs typeface="Times New Roman" pitchFamily="18" charset="0"/>
              </a:rPr>
              <a:t>Step 4: Record a Macro to Automate the Process</a:t>
            </a:r>
          </a:p>
          <a:p>
            <a:pPr algn="just"/>
            <a:r>
              <a:rPr lang="en-US">
                <a:latin typeface="Times New Roman" pitchFamily="18" charset="0"/>
                <a:cs typeface="Times New Roman" pitchFamily="18" charset="0"/>
              </a:rPr>
              <a:t>Step 5: Running the Macro</a:t>
            </a:r>
          </a:p>
          <a:p>
            <a:endParaRPr lang="en-IN">
              <a:latin typeface="Times New Roman" pitchFamily="18" charset="0"/>
              <a:cs typeface="Times New Roman" pitchFamily="18" charset="0"/>
            </a:endParaRPr>
          </a:p>
        </p:txBody>
      </p:sp>
    </p:spTree>
    <p:extLst>
      <p:ext uri="{BB962C8B-B14F-4D97-AF65-F5344CB8AC3E}">
        <p14:creationId xmlns:p14="http://schemas.microsoft.com/office/powerpoint/2010/main" val="409448893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5671" y="-1654833"/>
            <a:ext cx="18040350" cy="9300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483576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pPr algn="just"/>
            <a:r>
              <a:rPr lang="en-US" b="1">
                <a:latin typeface="Times New Roman" pitchFamily="18" charset="0"/>
                <a:cs typeface="Times New Roman" pitchFamily="18" charset="0"/>
              </a:rPr>
              <a:t>Step 4: Record a Macro to Automate the Process</a:t>
            </a:r>
          </a:p>
          <a:p>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95400"/>
            <a:ext cx="7858125"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079064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703326"/>
            <a:ext cx="7753350" cy="619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33658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368" y="614363"/>
            <a:ext cx="8839200" cy="578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532364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 y="1113412"/>
            <a:ext cx="9153144" cy="484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925483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1370034"/>
            <a:ext cx="8610600" cy="4116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734977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0"/>
            <a:ext cx="3038475"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52600" y="5181600"/>
            <a:ext cx="5258812" cy="369332"/>
          </a:xfrm>
          <a:prstGeom prst="rect">
            <a:avLst/>
          </a:prstGeom>
          <a:noFill/>
        </p:spPr>
        <p:txBody>
          <a:bodyPr wrap="none" rtlCol="0">
            <a:spAutoFit/>
          </a:bodyPr>
          <a:lstStyle/>
          <a:p>
            <a:r>
              <a:rPr lang="en-US" b="1">
                <a:latin typeface="Times New Roman" pitchFamily="18" charset="0"/>
                <a:cs typeface="Times New Roman" pitchFamily="18" charset="0"/>
              </a:rPr>
              <a:t>Record this onto Macro till Conditional Formatting</a:t>
            </a:r>
            <a:endParaRPr lang="en-IN" b="1">
              <a:latin typeface="Times New Roman" pitchFamily="18" charset="0"/>
              <a:cs typeface="Times New Roman" pitchFamily="18" charset="0"/>
            </a:endParaRPr>
          </a:p>
        </p:txBody>
      </p:sp>
    </p:spTree>
    <p:extLst>
      <p:ext uri="{BB962C8B-B14F-4D97-AF65-F5344CB8AC3E}">
        <p14:creationId xmlns:p14="http://schemas.microsoft.com/office/powerpoint/2010/main" val="303392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a:latin typeface="Times New Roman" pitchFamily="18" charset="0"/>
                <a:cs typeface="Times New Roman" pitchFamily="18" charset="0"/>
              </a:rPr>
              <a:t>COURSE OUTCOMES:</a:t>
            </a:r>
          </a:p>
        </p:txBody>
      </p:sp>
      <p:sp>
        <p:nvSpPr>
          <p:cNvPr id="3" name="Content Placeholder 2"/>
          <p:cNvSpPr>
            <a:spLocks noGrp="1"/>
          </p:cNvSpPr>
          <p:nvPr>
            <p:ph idx="1"/>
          </p:nvPr>
        </p:nvSpPr>
        <p:spPr/>
        <p:txBody>
          <a:bodyPr>
            <a:normAutofit fontScale="92500" lnSpcReduction="20000"/>
          </a:bodyPr>
          <a:lstStyle/>
          <a:p>
            <a:pPr marL="0" indent="0" algn="just">
              <a:buNone/>
            </a:pPr>
            <a:r>
              <a:rPr lang="en-US" b="1">
                <a:solidFill>
                  <a:srgbClr val="FF0000"/>
                </a:solidFill>
                <a:latin typeface="Times New Roman" pitchFamily="18" charset="0"/>
                <a:cs typeface="Times New Roman" pitchFamily="18" charset="0"/>
              </a:rPr>
              <a:t>At the end of the course, the student will be able to;</a:t>
            </a:r>
          </a:p>
          <a:p>
            <a:pPr marL="514350" indent="-514350" algn="just">
              <a:buFont typeface="+mj-lt"/>
              <a:buAutoNum type="arabicPeriod"/>
            </a:pPr>
            <a:r>
              <a:rPr lang="en-US">
                <a:latin typeface="Times New Roman" pitchFamily="18" charset="0"/>
                <a:cs typeface="Times New Roman" pitchFamily="18" charset="0"/>
              </a:rPr>
              <a:t>Use advanced functions and productivity tools to assist in developing worksheets. </a:t>
            </a:r>
          </a:p>
          <a:p>
            <a:pPr marL="514350" indent="-514350" algn="just">
              <a:buFont typeface="+mj-lt"/>
              <a:buAutoNum type="arabicPeriod"/>
            </a:pPr>
            <a:r>
              <a:rPr lang="en-US">
                <a:latin typeface="Times New Roman" pitchFamily="18" charset="0"/>
                <a:cs typeface="Times New Roman" pitchFamily="18" charset="0"/>
              </a:rPr>
              <a:t>Manipulate data lists using Outline and Pivot Tables </a:t>
            </a:r>
          </a:p>
          <a:p>
            <a:pPr marL="514350" indent="-514350" algn="just">
              <a:buFont typeface="+mj-lt"/>
              <a:buAutoNum type="arabicPeriod"/>
            </a:pPr>
            <a:r>
              <a:rPr lang="en-US">
                <a:latin typeface="Times New Roman" pitchFamily="18" charset="0"/>
                <a:cs typeface="Times New Roman" pitchFamily="18" charset="0"/>
              </a:rPr>
              <a:t>Use Consolidation to summarize and report results from multiple worksheets.</a:t>
            </a:r>
          </a:p>
          <a:p>
            <a:pPr marL="514350" indent="-514350" algn="just">
              <a:buFont typeface="+mj-lt"/>
              <a:buAutoNum type="arabicPeriod"/>
            </a:pPr>
            <a:r>
              <a:rPr lang="en-US">
                <a:latin typeface="Times New Roman" pitchFamily="18" charset="0"/>
                <a:cs typeface="Times New Roman" pitchFamily="18" charset="0"/>
              </a:rPr>
              <a:t>Apply Macros and </a:t>
            </a:r>
            <a:r>
              <a:rPr lang="en-US" err="1">
                <a:latin typeface="Times New Roman" pitchFamily="18" charset="0"/>
                <a:cs typeface="Times New Roman" pitchFamily="18" charset="0"/>
              </a:rPr>
              <a:t>Autofilter</a:t>
            </a:r>
            <a:r>
              <a:rPr lang="en-US">
                <a:latin typeface="Times New Roman" pitchFamily="18" charset="0"/>
                <a:cs typeface="Times New Roman" pitchFamily="18" charset="0"/>
              </a:rPr>
              <a:t> to solve the given real world scenario. </a:t>
            </a:r>
            <a:endParaRPr lang="en-IN">
              <a:latin typeface="Times New Roman" pitchFamily="18" charset="0"/>
              <a:cs typeface="Times New Roman" pitchFamily="18" charset="0"/>
            </a:endParaRPr>
          </a:p>
        </p:txBody>
      </p:sp>
    </p:spTree>
    <p:extLst>
      <p:ext uri="{BB962C8B-B14F-4D97-AF65-F5344CB8AC3E}">
        <p14:creationId xmlns:p14="http://schemas.microsoft.com/office/powerpoint/2010/main" val="3870301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1025" y="457200"/>
            <a:ext cx="8229600" cy="4525963"/>
          </a:xfrm>
        </p:spPr>
        <p:txBody>
          <a:bodyPr/>
          <a:lstStyle/>
          <a:p>
            <a:r>
              <a:rPr lang="en-US"/>
              <a:t>3. </a:t>
            </a:r>
            <a:r>
              <a:rPr lang="en-US" b="1"/>
              <a:t>Filtering and Grouping:</a:t>
            </a:r>
            <a:endParaRPr lang="en-US"/>
          </a:p>
          <a:p>
            <a:r>
              <a:rPr lang="en-US"/>
              <a:t>Use the filter and grouping options within the pivot table to focus on specific data.</a:t>
            </a:r>
          </a:p>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86000"/>
            <a:ext cx="83058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894679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52400"/>
            <a:ext cx="3757612" cy="5693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763452" y="3590544"/>
            <a:ext cx="4517775" cy="707886"/>
          </a:xfrm>
          <a:prstGeom prst="rect">
            <a:avLst/>
          </a:prstGeom>
          <a:noFill/>
        </p:spPr>
        <p:txBody>
          <a:bodyPr wrap="none" rtlCol="0">
            <a:spAutoFit/>
          </a:bodyPr>
          <a:lstStyle/>
          <a:p>
            <a:r>
              <a:rPr lang="en-US" sz="2000" b="1">
                <a:latin typeface="Times New Roman" pitchFamily="18" charset="0"/>
                <a:cs typeface="Times New Roman" pitchFamily="18" charset="0"/>
              </a:rPr>
              <a:t>Enter any data onto Excel </a:t>
            </a:r>
            <a:r>
              <a:rPr lang="en-US" sz="2000" b="1">
                <a:solidFill>
                  <a:srgbClr val="FF0000"/>
                </a:solidFill>
                <a:latin typeface="Times New Roman" pitchFamily="18" charset="0"/>
                <a:cs typeface="Times New Roman" pitchFamily="18" charset="0"/>
              </a:rPr>
              <a:t>then Run the</a:t>
            </a:r>
          </a:p>
          <a:p>
            <a:r>
              <a:rPr lang="en-US" sz="2000" b="1">
                <a:solidFill>
                  <a:srgbClr val="FF0000"/>
                </a:solidFill>
                <a:latin typeface="Times New Roman" pitchFamily="18" charset="0"/>
                <a:cs typeface="Times New Roman" pitchFamily="18" charset="0"/>
              </a:rPr>
              <a:t>Macros</a:t>
            </a:r>
            <a:r>
              <a:rPr lang="en-US" sz="2000" b="1">
                <a:latin typeface="Times New Roman" pitchFamily="18" charset="0"/>
                <a:cs typeface="Times New Roman" pitchFamily="18" charset="0"/>
              </a:rPr>
              <a:t> We can see it gets formatted</a:t>
            </a:r>
            <a:endParaRPr lang="en-IN" sz="2000" b="1">
              <a:latin typeface="Times New Roman" pitchFamily="18" charset="0"/>
              <a:cs typeface="Times New Roman" pitchFamily="18" charset="0"/>
            </a:endParaRPr>
          </a:p>
        </p:txBody>
      </p:sp>
    </p:spTree>
    <p:extLst>
      <p:ext uri="{BB962C8B-B14F-4D97-AF65-F5344CB8AC3E}">
        <p14:creationId xmlns:p14="http://schemas.microsoft.com/office/powerpoint/2010/main" val="407758009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246" y="380999"/>
            <a:ext cx="4127754" cy="4548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5952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a:latin typeface="Times New Roman" pitchFamily="18" charset="0"/>
                <a:cs typeface="Times New Roman" pitchFamily="18" charset="0"/>
              </a:rPr>
              <a:t>Pivot Charts:</a:t>
            </a:r>
            <a:endParaRPr lang="en-IN">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r>
              <a:rPr lang="en-US">
                <a:latin typeface="Times New Roman" pitchFamily="18" charset="0"/>
                <a:cs typeface="Times New Roman" pitchFamily="18" charset="0"/>
              </a:rPr>
              <a:t>Pivot charts are visual representations of data created from a pivot table.</a:t>
            </a:r>
          </a:p>
          <a:p>
            <a:pPr algn="just"/>
            <a:r>
              <a:rPr lang="en-US" b="1">
                <a:latin typeface="Times New Roman" pitchFamily="18" charset="0"/>
                <a:cs typeface="Times New Roman" pitchFamily="18" charset="0"/>
              </a:rPr>
              <a:t>1</a:t>
            </a:r>
            <a:r>
              <a:rPr lang="en-US">
                <a:latin typeface="Times New Roman" pitchFamily="18" charset="0"/>
                <a:cs typeface="Times New Roman" pitchFamily="18" charset="0"/>
              </a:rPr>
              <a:t>. </a:t>
            </a:r>
            <a:r>
              <a:rPr lang="en-US" b="1">
                <a:latin typeface="Times New Roman" pitchFamily="18" charset="0"/>
                <a:cs typeface="Times New Roman" pitchFamily="18" charset="0"/>
              </a:rPr>
              <a:t>Creating a Pivot Chart:</a:t>
            </a:r>
            <a:endParaRPr lang="en-US">
              <a:latin typeface="Times New Roman" pitchFamily="18" charset="0"/>
              <a:cs typeface="Times New Roman" pitchFamily="18" charset="0"/>
            </a:endParaRPr>
          </a:p>
          <a:p>
            <a:pPr algn="just"/>
            <a:r>
              <a:rPr lang="en-US">
                <a:latin typeface="Times New Roman" pitchFamily="18" charset="0"/>
                <a:cs typeface="Times New Roman" pitchFamily="18" charset="0"/>
              </a:rPr>
              <a:t>After creating a pivot table, select any cell in the pivot table.</a:t>
            </a:r>
          </a:p>
          <a:p>
            <a:pPr algn="just"/>
            <a:r>
              <a:rPr lang="en-US">
                <a:latin typeface="Times New Roman" pitchFamily="18" charset="0"/>
                <a:cs typeface="Times New Roman" pitchFamily="18" charset="0"/>
              </a:rPr>
              <a:t>Go to the “Insert” tab and click on “PivotChart.”</a:t>
            </a:r>
          </a:p>
          <a:p>
            <a:pPr algn="just"/>
            <a:r>
              <a:rPr lang="en-US">
                <a:latin typeface="Times New Roman" pitchFamily="18" charset="0"/>
                <a:cs typeface="Times New Roman" pitchFamily="18" charset="0"/>
              </a:rPr>
              <a:t>Choose the chart type you want.</a:t>
            </a:r>
          </a:p>
          <a:p>
            <a:pPr algn="just"/>
            <a:endParaRPr lang="en-IN"/>
          </a:p>
        </p:txBody>
      </p:sp>
    </p:spTree>
    <p:extLst>
      <p:ext uri="{BB962C8B-B14F-4D97-AF65-F5344CB8AC3E}">
        <p14:creationId xmlns:p14="http://schemas.microsoft.com/office/powerpoint/2010/main" val="404596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047" y="417990"/>
            <a:ext cx="8618886"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7250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26" y="990600"/>
            <a:ext cx="8982679"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9800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 y="990600"/>
            <a:ext cx="8991600" cy="4520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6685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14400"/>
            <a:ext cx="365389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06263"/>
            <a:ext cx="3124200" cy="6321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5890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pPr marL="0" indent="0">
              <a:buNone/>
            </a:pPr>
            <a:r>
              <a:rPr lang="en-US" b="1">
                <a:latin typeface="Times New Roman" pitchFamily="18" charset="0"/>
                <a:cs typeface="Times New Roman" pitchFamily="18" charset="0"/>
              </a:rPr>
              <a:t>2. Customizing Pivot Charts:</a:t>
            </a:r>
          </a:p>
          <a:p>
            <a:pPr algn="just"/>
            <a:r>
              <a:rPr lang="en-US">
                <a:latin typeface="Times New Roman" pitchFamily="18" charset="0"/>
                <a:cs typeface="Times New Roman" pitchFamily="18" charset="0"/>
              </a:rPr>
              <a:t>Modify the chart layout, styles, and colors.</a:t>
            </a:r>
          </a:p>
          <a:p>
            <a:pPr algn="just"/>
            <a:r>
              <a:rPr lang="en-US">
                <a:latin typeface="Times New Roman" pitchFamily="18" charset="0"/>
                <a:cs typeface="Times New Roman" pitchFamily="18" charset="0"/>
              </a:rPr>
              <a:t>Use the “Filter” and “Slicer” options to interactively control the data displayed in the chart.</a:t>
            </a:r>
          </a:p>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062" y="2971800"/>
            <a:ext cx="6324600" cy="3369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954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Times New Roman" pitchFamily="18" charset="0"/>
                <a:cs typeface="Times New Roman" pitchFamily="18" charset="0"/>
              </a:rPr>
              <a:t>Experiment 4</a:t>
            </a:r>
            <a:endParaRPr lang="en-IN" b="1">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r>
              <a:rPr lang="en-US" b="1">
                <a:latin typeface="Times New Roman" pitchFamily="18" charset="0"/>
                <a:cs typeface="Times New Roman" pitchFamily="18" charset="0"/>
              </a:rPr>
              <a:t>Data Analysis Process: </a:t>
            </a:r>
            <a:r>
              <a:rPr lang="en-US">
                <a:latin typeface="Times New Roman" pitchFamily="18" charset="0"/>
                <a:cs typeface="Times New Roman" pitchFamily="18" charset="0"/>
              </a:rPr>
              <a:t>Conditional Formatting, What-If Analysis, Data Tables, Charts &amp; Graphs. </a:t>
            </a:r>
          </a:p>
          <a:p>
            <a:pPr algn="just"/>
            <a:r>
              <a:rPr lang="en-US" b="1">
                <a:latin typeface="Times New Roman" pitchFamily="18" charset="0"/>
                <a:cs typeface="Times New Roman" pitchFamily="18" charset="0"/>
              </a:rPr>
              <a:t>LEARNING OBJECTIVES: </a:t>
            </a:r>
          </a:p>
          <a:p>
            <a:pPr lvl="1" algn="just">
              <a:buFont typeface="Wingdings" pitchFamily="2" charset="2"/>
              <a:buChar char="Ø"/>
            </a:pPr>
            <a:r>
              <a:rPr lang="en-US">
                <a:latin typeface="Times New Roman" pitchFamily="18" charset="0"/>
                <a:cs typeface="Times New Roman" pitchFamily="18" charset="0"/>
              </a:rPr>
              <a:t>To learn the data analysis. </a:t>
            </a:r>
          </a:p>
          <a:p>
            <a:pPr lvl="1" algn="just">
              <a:buFont typeface="Wingdings" pitchFamily="2" charset="2"/>
              <a:buChar char="Ø"/>
            </a:pPr>
            <a:r>
              <a:rPr lang="en-US">
                <a:latin typeface="Times New Roman" pitchFamily="18" charset="0"/>
                <a:cs typeface="Times New Roman" pitchFamily="18" charset="0"/>
              </a:rPr>
              <a:t>To work on conditional formatting. </a:t>
            </a:r>
          </a:p>
          <a:p>
            <a:pPr lvl="1" algn="just">
              <a:buFont typeface="Wingdings" pitchFamily="2" charset="2"/>
              <a:buChar char="Ø"/>
            </a:pPr>
            <a:r>
              <a:rPr lang="en-US">
                <a:latin typeface="Times New Roman" pitchFamily="18" charset="0"/>
                <a:cs typeface="Times New Roman" pitchFamily="18" charset="0"/>
              </a:rPr>
              <a:t>To perform what if analysis, data tables, charts &amp; graphs.</a:t>
            </a:r>
            <a:endParaRPr lang="en-IN">
              <a:latin typeface="Times New Roman" pitchFamily="18" charset="0"/>
              <a:cs typeface="Times New Roman" pitchFamily="18" charset="0"/>
            </a:endParaRPr>
          </a:p>
          <a:p>
            <a:pPr marL="0" indent="0" algn="just">
              <a:buNone/>
            </a:pPr>
            <a:endParaRPr lang="en-IN">
              <a:latin typeface="Times New Roman" pitchFamily="18" charset="0"/>
              <a:cs typeface="Times New Roman" pitchFamily="18" charset="0"/>
            </a:endParaRPr>
          </a:p>
        </p:txBody>
      </p:sp>
    </p:spTree>
    <p:extLst>
      <p:ext uri="{BB962C8B-B14F-4D97-AF65-F5344CB8AC3E}">
        <p14:creationId xmlns:p14="http://schemas.microsoft.com/office/powerpoint/2010/main" val="3784725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a:latin typeface="Times New Roman" pitchFamily="18" charset="0"/>
                <a:cs typeface="Times New Roman" pitchFamily="18" charset="0"/>
              </a:rPr>
              <a:t>Conditional Formatting:</a:t>
            </a:r>
            <a:endParaRPr lang="en-IN">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a:latin typeface="Times New Roman" pitchFamily="18" charset="0"/>
                <a:cs typeface="Times New Roman" pitchFamily="18" charset="0"/>
              </a:rPr>
              <a:t>1. </a:t>
            </a:r>
            <a:r>
              <a:rPr lang="en-US" b="1">
                <a:latin typeface="Times New Roman" pitchFamily="18" charset="0"/>
                <a:cs typeface="Times New Roman" pitchFamily="18" charset="0"/>
              </a:rPr>
              <a:t>Highlighting Cells:</a:t>
            </a:r>
            <a:endParaRPr lang="en-US">
              <a:latin typeface="Times New Roman" pitchFamily="18" charset="0"/>
              <a:cs typeface="Times New Roman" pitchFamily="18" charset="0"/>
            </a:endParaRPr>
          </a:p>
          <a:p>
            <a:pPr algn="just"/>
            <a:r>
              <a:rPr lang="en-US">
                <a:latin typeface="Times New Roman" pitchFamily="18" charset="0"/>
                <a:cs typeface="Times New Roman" pitchFamily="18" charset="0"/>
              </a:rPr>
              <a:t>Use conditional formatting to highlight cells based on certain criteria (e.g., </a:t>
            </a:r>
            <a:r>
              <a:rPr lang="en-US" b="1">
                <a:solidFill>
                  <a:srgbClr val="FF0000"/>
                </a:solidFill>
                <a:latin typeface="Times New Roman" pitchFamily="18" charset="0"/>
                <a:cs typeface="Times New Roman" pitchFamily="18" charset="0"/>
              </a:rPr>
              <a:t>values greater than or less than a specific number</a:t>
            </a:r>
            <a:r>
              <a:rPr lang="en-US">
                <a:latin typeface="Times New Roman" pitchFamily="18" charset="0"/>
                <a:cs typeface="Times New Roman" pitchFamily="18" charset="0"/>
              </a:rPr>
              <a:t>).</a:t>
            </a:r>
          </a:p>
          <a:p>
            <a:pPr algn="just"/>
            <a:r>
              <a:rPr lang="en-US">
                <a:latin typeface="Times New Roman" pitchFamily="18" charset="0"/>
                <a:cs typeface="Times New Roman" pitchFamily="18" charset="0"/>
              </a:rPr>
              <a:t>The conditions are rules based on specified numerical values or matching text.</a:t>
            </a:r>
          </a:p>
          <a:p>
            <a:pPr algn="just"/>
            <a:r>
              <a:rPr lang="en-US">
                <a:latin typeface="Times New Roman" pitchFamily="18" charset="0"/>
                <a:cs typeface="Times New Roman" pitchFamily="18" charset="0"/>
              </a:rPr>
              <a:t>Changing the </a:t>
            </a:r>
            <a:r>
              <a:rPr lang="en-US" b="1">
                <a:solidFill>
                  <a:srgbClr val="FF0000"/>
                </a:solidFill>
                <a:latin typeface="Times New Roman" pitchFamily="18" charset="0"/>
                <a:cs typeface="Times New Roman" pitchFamily="18" charset="0"/>
              </a:rPr>
              <a:t>appearance of cells </a:t>
            </a:r>
            <a:r>
              <a:rPr lang="en-US">
                <a:latin typeface="Times New Roman" pitchFamily="18" charset="0"/>
                <a:cs typeface="Times New Roman" pitchFamily="18" charset="0"/>
              </a:rPr>
              <a:t>can visually highlight </a:t>
            </a:r>
            <a:r>
              <a:rPr lang="en-US" b="1">
                <a:solidFill>
                  <a:srgbClr val="FF0000"/>
                </a:solidFill>
                <a:latin typeface="Times New Roman" pitchFamily="18" charset="0"/>
                <a:cs typeface="Times New Roman" pitchFamily="18" charset="0"/>
              </a:rPr>
              <a:t>interesting data points for analysis</a:t>
            </a:r>
            <a:r>
              <a:rPr lang="en-US">
                <a:latin typeface="Times New Roman" pitchFamily="18" charset="0"/>
                <a:cs typeface="Times New Roman" pitchFamily="18" charset="0"/>
              </a:rPr>
              <a:t>.</a:t>
            </a:r>
            <a:endParaRPr lang="en-IN">
              <a:latin typeface="Times New Roman" pitchFamily="18" charset="0"/>
              <a:cs typeface="Times New Roman" pitchFamily="18" charset="0"/>
            </a:endParaRPr>
          </a:p>
        </p:txBody>
      </p:sp>
    </p:spTree>
    <p:extLst>
      <p:ext uri="{BB962C8B-B14F-4D97-AF65-F5344CB8AC3E}">
        <p14:creationId xmlns:p14="http://schemas.microsoft.com/office/powerpoint/2010/main" val="4046176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685800"/>
            <a:ext cx="5029200" cy="478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4237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88559517"/>
              </p:ext>
            </p:extLst>
          </p:nvPr>
        </p:nvGraphicFramePr>
        <p:xfrm>
          <a:off x="457200" y="762000"/>
          <a:ext cx="8229601" cy="576580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7543801">
                  <a:extLst>
                    <a:ext uri="{9D8B030D-6E8A-4147-A177-3AD203B41FA5}">
                      <a16:colId xmlns:a16="http://schemas.microsoft.com/office/drawing/2014/main" val="20001"/>
                    </a:ext>
                  </a:extLst>
                </a:gridCol>
              </a:tblGrid>
              <a:tr h="370840">
                <a:tc>
                  <a:txBody>
                    <a:bodyPr/>
                    <a:lstStyle/>
                    <a:p>
                      <a:pPr algn="ctr"/>
                      <a:r>
                        <a:rPr lang="en-IN" err="1">
                          <a:latin typeface="Times New Roman" pitchFamily="18" charset="0"/>
                          <a:cs typeface="Times New Roman" pitchFamily="18" charset="0"/>
                        </a:rPr>
                        <a:t>Expt</a:t>
                      </a:r>
                      <a:r>
                        <a:rPr lang="en-IN">
                          <a:latin typeface="Times New Roman" pitchFamily="18" charset="0"/>
                          <a:cs typeface="Times New Roman" pitchFamily="18" charset="0"/>
                        </a:rPr>
                        <a:t> No. </a:t>
                      </a:r>
                    </a:p>
                  </a:txBody>
                  <a:tcPr/>
                </a:tc>
                <a:tc>
                  <a:txBody>
                    <a:bodyPr/>
                    <a:lstStyle/>
                    <a:p>
                      <a:pPr algn="ctr"/>
                      <a:r>
                        <a:rPr lang="en-IN">
                          <a:latin typeface="Times New Roman" pitchFamily="18" charset="0"/>
                          <a:cs typeface="Times New Roman" pitchFamily="18" charset="0"/>
                        </a:rPr>
                        <a:t>Title of the Experiments</a:t>
                      </a:r>
                    </a:p>
                  </a:txBody>
                  <a:tcPr/>
                </a:tc>
                <a:extLst>
                  <a:ext uri="{0D108BD9-81ED-4DB2-BD59-A6C34878D82A}">
                    <a16:rowId xmlns:a16="http://schemas.microsoft.com/office/drawing/2014/main" val="10000"/>
                  </a:ext>
                </a:extLst>
              </a:tr>
              <a:tr h="370840">
                <a:tc>
                  <a:txBody>
                    <a:bodyPr/>
                    <a:lstStyle/>
                    <a:p>
                      <a:r>
                        <a:rPr lang="en-US">
                          <a:latin typeface="Times New Roman" pitchFamily="18" charset="0"/>
                          <a:cs typeface="Times New Roman" pitchFamily="18" charset="0"/>
                        </a:rPr>
                        <a:t>1</a:t>
                      </a:r>
                      <a:endParaRPr lang="en-IN">
                        <a:latin typeface="Times New Roman" pitchFamily="18" charset="0"/>
                        <a:cs typeface="Times New Roman" pitchFamily="18" charset="0"/>
                      </a:endParaRPr>
                    </a:p>
                  </a:txBody>
                  <a:tcPr/>
                </a:tc>
                <a:tc>
                  <a:txBody>
                    <a:bodyPr/>
                    <a:lstStyle/>
                    <a:p>
                      <a:pPr algn="just"/>
                      <a:r>
                        <a:rPr lang="en-US" b="1">
                          <a:latin typeface="Times New Roman" pitchFamily="18" charset="0"/>
                          <a:cs typeface="Times New Roman" pitchFamily="18" charset="0"/>
                        </a:rPr>
                        <a:t>Getting Started with Excel: </a:t>
                      </a:r>
                      <a:r>
                        <a:rPr lang="en-US">
                          <a:latin typeface="Times New Roman" pitchFamily="18" charset="0"/>
                          <a:cs typeface="Times New Roman" pitchFamily="18" charset="0"/>
                        </a:rPr>
                        <a:t>Creation of spread sheets, Insertion of rows and columns, Drag &amp; Fill, use of Aggregate functions. </a:t>
                      </a:r>
                      <a:endParaRPr lang="en-IN">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370840">
                <a:tc>
                  <a:txBody>
                    <a:bodyPr/>
                    <a:lstStyle/>
                    <a:p>
                      <a:r>
                        <a:rPr lang="en-US">
                          <a:latin typeface="Times New Roman" pitchFamily="18" charset="0"/>
                          <a:cs typeface="Times New Roman" pitchFamily="18" charset="0"/>
                        </a:rPr>
                        <a:t>2</a:t>
                      </a:r>
                      <a:endParaRPr lang="en-IN">
                        <a:latin typeface="Times New Roman" pitchFamily="18" charset="0"/>
                        <a:cs typeface="Times New Roman" pitchFamily="18" charset="0"/>
                      </a:endParaRPr>
                    </a:p>
                  </a:txBody>
                  <a:tcPr/>
                </a:tc>
                <a:tc>
                  <a:txBody>
                    <a:bodyPr/>
                    <a:lstStyle/>
                    <a:p>
                      <a:pPr algn="just"/>
                      <a:r>
                        <a:rPr lang="en-US" b="1">
                          <a:latin typeface="Times New Roman" pitchFamily="18" charset="0"/>
                          <a:cs typeface="Times New Roman" pitchFamily="18" charset="0"/>
                        </a:rPr>
                        <a:t>Working with Data: </a:t>
                      </a:r>
                      <a:r>
                        <a:rPr lang="en-US">
                          <a:latin typeface="Times New Roman" pitchFamily="18" charset="0"/>
                          <a:cs typeface="Times New Roman" pitchFamily="18" charset="0"/>
                        </a:rPr>
                        <a:t>Importing data, Data Entry &amp; Manipulation, Sorting &amp; Filtering. </a:t>
                      </a:r>
                      <a:endParaRPr lang="en-IN">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370840">
                <a:tc>
                  <a:txBody>
                    <a:bodyPr/>
                    <a:lstStyle/>
                    <a:p>
                      <a:r>
                        <a:rPr lang="en-US">
                          <a:latin typeface="Times New Roman" pitchFamily="18" charset="0"/>
                          <a:cs typeface="Times New Roman" pitchFamily="18" charset="0"/>
                        </a:rPr>
                        <a:t>3</a:t>
                      </a:r>
                      <a:endParaRPr lang="en-IN">
                        <a:latin typeface="Times New Roman" pitchFamily="18" charset="0"/>
                        <a:cs typeface="Times New Roman" pitchFamily="18" charset="0"/>
                      </a:endParaRPr>
                    </a:p>
                  </a:txBody>
                  <a:tcPr/>
                </a:tc>
                <a:tc>
                  <a:txBody>
                    <a:bodyPr/>
                    <a:lstStyle/>
                    <a:p>
                      <a:pPr algn="just"/>
                      <a:r>
                        <a:rPr lang="en-US" b="1">
                          <a:latin typeface="Times New Roman" pitchFamily="18" charset="0"/>
                          <a:cs typeface="Times New Roman" pitchFamily="18" charset="0"/>
                        </a:rPr>
                        <a:t>Working with Data: </a:t>
                      </a:r>
                      <a:r>
                        <a:rPr lang="en-US">
                          <a:latin typeface="Times New Roman" pitchFamily="18" charset="0"/>
                          <a:cs typeface="Times New Roman" pitchFamily="18" charset="0"/>
                        </a:rPr>
                        <a:t>Data Validation, Pivot Tables &amp; Pivot Charts. </a:t>
                      </a:r>
                      <a:endParaRPr lang="en-IN">
                        <a:latin typeface="Times New Roman" pitchFamily="18" charset="0"/>
                        <a:cs typeface="Times New Roman" pitchFamily="18" charset="0"/>
                      </a:endParaRPr>
                    </a:p>
                  </a:txBody>
                  <a:tcPr/>
                </a:tc>
                <a:extLst>
                  <a:ext uri="{0D108BD9-81ED-4DB2-BD59-A6C34878D82A}">
                    <a16:rowId xmlns:a16="http://schemas.microsoft.com/office/drawing/2014/main" val="10003"/>
                  </a:ext>
                </a:extLst>
              </a:tr>
              <a:tr h="370840">
                <a:tc>
                  <a:txBody>
                    <a:bodyPr/>
                    <a:lstStyle/>
                    <a:p>
                      <a:r>
                        <a:rPr lang="en-US">
                          <a:latin typeface="Times New Roman" pitchFamily="18" charset="0"/>
                          <a:cs typeface="Times New Roman" pitchFamily="18" charset="0"/>
                        </a:rPr>
                        <a:t>4</a:t>
                      </a:r>
                      <a:endParaRPr lang="en-IN">
                        <a:latin typeface="Times New Roman" pitchFamily="18" charset="0"/>
                        <a:cs typeface="Times New Roman" pitchFamily="18" charset="0"/>
                      </a:endParaRPr>
                    </a:p>
                  </a:txBody>
                  <a:tcPr/>
                </a:tc>
                <a:tc>
                  <a:txBody>
                    <a:bodyPr/>
                    <a:lstStyle/>
                    <a:p>
                      <a:pPr algn="just"/>
                      <a:r>
                        <a:rPr lang="en-US" b="1">
                          <a:latin typeface="Times New Roman" pitchFamily="18" charset="0"/>
                          <a:cs typeface="Times New Roman" pitchFamily="18" charset="0"/>
                        </a:rPr>
                        <a:t>Data Analysis Process: </a:t>
                      </a:r>
                      <a:r>
                        <a:rPr lang="en-US">
                          <a:latin typeface="Times New Roman" pitchFamily="18" charset="0"/>
                          <a:cs typeface="Times New Roman" pitchFamily="18" charset="0"/>
                        </a:rPr>
                        <a:t>Conditional Formatting, What-If Analysis, Data Tables, Charts &amp; Graphs. </a:t>
                      </a:r>
                      <a:endParaRPr lang="en-IN">
                        <a:latin typeface="Times New Roman" pitchFamily="18" charset="0"/>
                        <a:cs typeface="Times New Roman" pitchFamily="18" charset="0"/>
                      </a:endParaRPr>
                    </a:p>
                  </a:txBody>
                  <a:tcPr/>
                </a:tc>
                <a:extLst>
                  <a:ext uri="{0D108BD9-81ED-4DB2-BD59-A6C34878D82A}">
                    <a16:rowId xmlns:a16="http://schemas.microsoft.com/office/drawing/2014/main" val="10004"/>
                  </a:ext>
                </a:extLst>
              </a:tr>
              <a:tr h="370840">
                <a:tc>
                  <a:txBody>
                    <a:bodyPr/>
                    <a:lstStyle/>
                    <a:p>
                      <a:r>
                        <a:rPr lang="en-US">
                          <a:latin typeface="Times New Roman" pitchFamily="18" charset="0"/>
                          <a:cs typeface="Times New Roman" pitchFamily="18" charset="0"/>
                        </a:rPr>
                        <a:t>5</a:t>
                      </a:r>
                      <a:endParaRPr lang="en-IN">
                        <a:latin typeface="Times New Roman" pitchFamily="18" charset="0"/>
                        <a:cs typeface="Times New Roman" pitchFamily="18" charset="0"/>
                      </a:endParaRPr>
                    </a:p>
                  </a:txBody>
                  <a:tcPr/>
                </a:tc>
                <a:tc>
                  <a:txBody>
                    <a:bodyPr/>
                    <a:lstStyle/>
                    <a:p>
                      <a:pPr algn="just"/>
                      <a:r>
                        <a:rPr lang="en-US" b="1">
                          <a:latin typeface="Times New Roman" pitchFamily="18" charset="0"/>
                          <a:cs typeface="Times New Roman" pitchFamily="18" charset="0"/>
                        </a:rPr>
                        <a:t>Cleaning Data with Text Functions:</a:t>
                      </a:r>
                      <a:r>
                        <a:rPr lang="en-US">
                          <a:latin typeface="Times New Roman" pitchFamily="18" charset="0"/>
                          <a:cs typeface="Times New Roman" pitchFamily="18" charset="0"/>
                        </a:rPr>
                        <a:t> use of UPPER and LOWER, TRIM function, Concatenate.</a:t>
                      </a:r>
                      <a:endParaRPr lang="en-IN">
                        <a:latin typeface="Times New Roman" pitchFamily="18" charset="0"/>
                        <a:cs typeface="Times New Roman" pitchFamily="18" charset="0"/>
                      </a:endParaRPr>
                    </a:p>
                  </a:txBody>
                  <a:tcPr/>
                </a:tc>
                <a:extLst>
                  <a:ext uri="{0D108BD9-81ED-4DB2-BD59-A6C34878D82A}">
                    <a16:rowId xmlns:a16="http://schemas.microsoft.com/office/drawing/2014/main" val="10005"/>
                  </a:ext>
                </a:extLst>
              </a:tr>
              <a:tr h="370840">
                <a:tc>
                  <a:txBody>
                    <a:bodyPr/>
                    <a:lstStyle/>
                    <a:p>
                      <a:r>
                        <a:rPr lang="en-US">
                          <a:latin typeface="Times New Roman" pitchFamily="18" charset="0"/>
                          <a:cs typeface="Times New Roman" pitchFamily="18" charset="0"/>
                        </a:rPr>
                        <a:t>6</a:t>
                      </a:r>
                      <a:endParaRPr lang="en-IN">
                        <a:latin typeface="Times New Roman" pitchFamily="18" charset="0"/>
                        <a:cs typeface="Times New Roman" pitchFamily="18" charset="0"/>
                      </a:endParaRPr>
                    </a:p>
                  </a:txBody>
                  <a:tcPr/>
                </a:tc>
                <a:tc>
                  <a:txBody>
                    <a:bodyPr/>
                    <a:lstStyle/>
                    <a:p>
                      <a:pPr algn="just"/>
                      <a:r>
                        <a:rPr lang="en-US" b="1">
                          <a:latin typeface="Times New Roman" pitchFamily="18" charset="0"/>
                          <a:cs typeface="Times New Roman" pitchFamily="18" charset="0"/>
                        </a:rPr>
                        <a:t>Cleaning Data Containing Date and Time Values: </a:t>
                      </a:r>
                      <a:r>
                        <a:rPr lang="en-US">
                          <a:latin typeface="Times New Roman" pitchFamily="18" charset="0"/>
                          <a:cs typeface="Times New Roman" pitchFamily="18" charset="0"/>
                        </a:rPr>
                        <a:t>use of DATEVALUE function, DATEADD and DATEDIF, TIMEVALUE functions. </a:t>
                      </a:r>
                      <a:endParaRPr lang="en-IN">
                        <a:latin typeface="Times New Roman" pitchFamily="18" charset="0"/>
                        <a:cs typeface="Times New Roman" pitchFamily="18" charset="0"/>
                      </a:endParaRPr>
                    </a:p>
                  </a:txBody>
                  <a:tcPr/>
                </a:tc>
                <a:extLst>
                  <a:ext uri="{0D108BD9-81ED-4DB2-BD59-A6C34878D82A}">
                    <a16:rowId xmlns:a16="http://schemas.microsoft.com/office/drawing/2014/main" val="10006"/>
                  </a:ext>
                </a:extLst>
              </a:tr>
              <a:tr h="370840">
                <a:tc>
                  <a:txBody>
                    <a:bodyPr/>
                    <a:lstStyle/>
                    <a:p>
                      <a:r>
                        <a:rPr lang="en-US">
                          <a:latin typeface="Times New Roman" pitchFamily="18" charset="0"/>
                          <a:cs typeface="Times New Roman" pitchFamily="18" charset="0"/>
                        </a:rPr>
                        <a:t>7</a:t>
                      </a:r>
                      <a:endParaRPr lang="en-IN">
                        <a:latin typeface="Times New Roman" pitchFamily="18" charset="0"/>
                        <a:cs typeface="Times New Roman" pitchFamily="18" charset="0"/>
                      </a:endParaRPr>
                    </a:p>
                  </a:txBody>
                  <a:tcPr/>
                </a:tc>
                <a:tc>
                  <a:txBody>
                    <a:bodyPr/>
                    <a:lstStyle/>
                    <a:p>
                      <a:pPr algn="just"/>
                      <a:r>
                        <a:rPr lang="en-US" b="1">
                          <a:latin typeface="Times New Roman" pitchFamily="18" charset="0"/>
                          <a:cs typeface="Times New Roman" pitchFamily="18" charset="0"/>
                        </a:rPr>
                        <a:t>Conditional Formatting: </a:t>
                      </a:r>
                      <a:r>
                        <a:rPr lang="en-US">
                          <a:latin typeface="Times New Roman" pitchFamily="18" charset="0"/>
                          <a:cs typeface="Times New Roman" pitchFamily="18" charset="0"/>
                        </a:rPr>
                        <a:t>formatting, parsing, and highlighting data in spreadsheets during data analysis. </a:t>
                      </a:r>
                      <a:endParaRPr lang="en-IN">
                        <a:latin typeface="Times New Roman" pitchFamily="18" charset="0"/>
                        <a:cs typeface="Times New Roman" pitchFamily="18" charset="0"/>
                      </a:endParaRPr>
                    </a:p>
                  </a:txBody>
                  <a:tcPr/>
                </a:tc>
                <a:extLst>
                  <a:ext uri="{0D108BD9-81ED-4DB2-BD59-A6C34878D82A}">
                    <a16:rowId xmlns:a16="http://schemas.microsoft.com/office/drawing/2014/main" val="10007"/>
                  </a:ext>
                </a:extLst>
              </a:tr>
              <a:tr h="370840">
                <a:tc>
                  <a:txBody>
                    <a:bodyPr/>
                    <a:lstStyle/>
                    <a:p>
                      <a:r>
                        <a:rPr lang="en-US">
                          <a:latin typeface="Times New Roman" pitchFamily="18" charset="0"/>
                          <a:cs typeface="Times New Roman" pitchFamily="18" charset="0"/>
                        </a:rPr>
                        <a:t>8</a:t>
                      </a:r>
                      <a:endParaRPr lang="en-IN">
                        <a:latin typeface="Times New Roman" pitchFamily="18" charset="0"/>
                        <a:cs typeface="Times New Roman" pitchFamily="18" charset="0"/>
                      </a:endParaRPr>
                    </a:p>
                  </a:txBody>
                  <a:tcPr/>
                </a:tc>
                <a:tc>
                  <a:txBody>
                    <a:bodyPr/>
                    <a:lstStyle/>
                    <a:p>
                      <a:pPr algn="just"/>
                      <a:r>
                        <a:rPr lang="en-US" b="1">
                          <a:latin typeface="Times New Roman" pitchFamily="18" charset="0"/>
                          <a:cs typeface="Times New Roman" pitchFamily="18" charset="0"/>
                        </a:rPr>
                        <a:t>Working with Multiple Sheets: </a:t>
                      </a:r>
                      <a:r>
                        <a:rPr lang="en-US">
                          <a:latin typeface="Times New Roman" pitchFamily="18" charset="0"/>
                          <a:cs typeface="Times New Roman" pitchFamily="18" charset="0"/>
                        </a:rPr>
                        <a:t>work with multiple sheets within a workbook is crucial for organizing and managing data, perform complex calculations and create comprehensive reports.</a:t>
                      </a:r>
                      <a:endParaRPr lang="en-IN">
                        <a:latin typeface="Times New Roman" pitchFamily="18" charset="0"/>
                        <a:cs typeface="Times New Roman" pitchFamily="18" charset="0"/>
                      </a:endParaRP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44402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14400"/>
            <a:ext cx="8229600" cy="5029200"/>
          </a:xfrm>
        </p:spPr>
        <p:txBody>
          <a:bodyPr>
            <a:normAutofit/>
          </a:bodyPr>
          <a:lstStyle/>
          <a:p>
            <a:pPr algn="just"/>
            <a:r>
              <a:rPr lang="en-US">
                <a:latin typeface="Times New Roman" pitchFamily="18" charset="0"/>
                <a:cs typeface="Times New Roman" pitchFamily="18" charset="0"/>
              </a:rPr>
              <a:t>Click on the Conditional Formatting icon  in the ribbon, from the </a:t>
            </a:r>
            <a:r>
              <a:rPr lang="en-US" b="1">
                <a:latin typeface="Times New Roman" pitchFamily="18" charset="0"/>
                <a:cs typeface="Times New Roman" pitchFamily="18" charset="0"/>
              </a:rPr>
              <a:t>Home</a:t>
            </a:r>
            <a:r>
              <a:rPr lang="en-US">
                <a:latin typeface="Times New Roman" pitchFamily="18" charset="0"/>
                <a:cs typeface="Times New Roman" pitchFamily="18" charset="0"/>
              </a:rPr>
              <a:t> menu</a:t>
            </a:r>
          </a:p>
          <a:p>
            <a:pPr algn="just"/>
            <a:r>
              <a:rPr lang="en-US">
                <a:latin typeface="Times New Roman" pitchFamily="18" charset="0"/>
                <a:cs typeface="Times New Roman" pitchFamily="18" charset="0"/>
              </a:rPr>
              <a:t>Select </a:t>
            </a:r>
            <a:r>
              <a:rPr lang="en-US" b="1">
                <a:latin typeface="Times New Roman" pitchFamily="18" charset="0"/>
                <a:cs typeface="Times New Roman" pitchFamily="18" charset="0"/>
              </a:rPr>
              <a:t>Color Scales</a:t>
            </a:r>
            <a:r>
              <a:rPr lang="en-US">
                <a:latin typeface="Times New Roman" pitchFamily="18" charset="0"/>
                <a:cs typeface="Times New Roman" pitchFamily="18" charset="0"/>
              </a:rPr>
              <a:t> from the drop-down menu</a:t>
            </a:r>
          </a:p>
          <a:p>
            <a:pPr algn="just"/>
            <a:r>
              <a:rPr lang="en-US">
                <a:latin typeface="Times New Roman" pitchFamily="18" charset="0"/>
                <a:cs typeface="Times New Roman" pitchFamily="18" charset="0"/>
              </a:rPr>
              <a:t>There are 12 Color Scale options with different color variations.</a:t>
            </a:r>
          </a:p>
          <a:p>
            <a:pPr algn="just"/>
            <a:r>
              <a:rPr lang="en-US">
                <a:latin typeface="Times New Roman" pitchFamily="18" charset="0"/>
                <a:cs typeface="Times New Roman" pitchFamily="18" charset="0"/>
              </a:rPr>
              <a:t>The color on the top of the icon  will apply to the highest values.</a:t>
            </a:r>
          </a:p>
          <a:p>
            <a:pPr algn="just"/>
            <a:r>
              <a:rPr lang="en-US">
                <a:latin typeface="Times New Roman" pitchFamily="18" charset="0"/>
                <a:cs typeface="Times New Roman" pitchFamily="18" charset="0"/>
              </a:rPr>
              <a:t>Click on the "Green - Yellow - Red </a:t>
            </a:r>
            <a:r>
              <a:rPr lang="en-US" err="1">
                <a:latin typeface="Times New Roman" pitchFamily="18" charset="0"/>
                <a:cs typeface="Times New Roman" pitchFamily="18" charset="0"/>
              </a:rPr>
              <a:t>Colour</a:t>
            </a:r>
            <a:r>
              <a:rPr lang="en-US">
                <a:latin typeface="Times New Roman" pitchFamily="18" charset="0"/>
                <a:cs typeface="Times New Roman" pitchFamily="18" charset="0"/>
              </a:rPr>
              <a:t> Scale" icon</a:t>
            </a:r>
          </a:p>
          <a:p>
            <a:endParaRPr lang="en-IN"/>
          </a:p>
        </p:txBody>
      </p:sp>
    </p:spTree>
    <p:extLst>
      <p:ext uri="{BB962C8B-B14F-4D97-AF65-F5344CB8AC3E}">
        <p14:creationId xmlns:p14="http://schemas.microsoft.com/office/powerpoint/2010/main" val="2387824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p:nvPr/>
        </p:nvPicPr>
        <p:blipFill rotWithShape="1">
          <a:blip r:embed="rId2"/>
          <a:srcRect l="50227" t="-85" r="4328" b="85"/>
          <a:stretch/>
        </p:blipFill>
        <p:spPr bwMode="auto">
          <a:xfrm>
            <a:off x="1295400" y="228600"/>
            <a:ext cx="6934200" cy="6400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47008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066800"/>
            <a:ext cx="4876800" cy="4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6295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2286000"/>
            <a:ext cx="4851083"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337185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6097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76400"/>
            <a:ext cx="8177261"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8829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457200"/>
            <a:ext cx="6019800" cy="5625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23898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524000"/>
            <a:ext cx="4695825"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14400" y="3429000"/>
            <a:ext cx="8035909"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0334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28600"/>
            <a:ext cx="6629400" cy="6292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65069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85737"/>
            <a:ext cx="3962400" cy="6451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45652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r>
              <a:rPr lang="en-US"/>
              <a:t>Select the column or row to which to apply</a:t>
            </a:r>
          </a:p>
          <a:p>
            <a:r>
              <a:rPr lang="en-US"/>
              <a:t>Example select last percentage column only values</a:t>
            </a:r>
            <a:endParaRPr lang="en-IN"/>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100262"/>
            <a:ext cx="7467600" cy="442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5066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graphicFrame>
        <p:nvGraphicFramePr>
          <p:cNvPr id="4" name="Content Placeholder 3"/>
          <p:cNvGraphicFramePr>
            <a:graphicFrameLocks/>
          </p:cNvGraphicFramePr>
          <p:nvPr>
            <p:extLst>
              <p:ext uri="{D42A27DB-BD31-4B8C-83A1-F6EECF244321}">
                <p14:modId xmlns:p14="http://schemas.microsoft.com/office/powerpoint/2010/main" val="3183913174"/>
              </p:ext>
            </p:extLst>
          </p:nvPr>
        </p:nvGraphicFramePr>
        <p:xfrm>
          <a:off x="457200" y="741124"/>
          <a:ext cx="8229601" cy="512572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7543801">
                  <a:extLst>
                    <a:ext uri="{9D8B030D-6E8A-4147-A177-3AD203B41FA5}">
                      <a16:colId xmlns:a16="http://schemas.microsoft.com/office/drawing/2014/main" val="20001"/>
                    </a:ext>
                  </a:extLst>
                </a:gridCol>
              </a:tblGrid>
              <a:tr h="370840">
                <a:tc>
                  <a:txBody>
                    <a:bodyPr/>
                    <a:lstStyle/>
                    <a:p>
                      <a:pPr algn="ctr"/>
                      <a:r>
                        <a:rPr lang="en-IN" err="1">
                          <a:latin typeface="Times New Roman" pitchFamily="18" charset="0"/>
                          <a:cs typeface="Times New Roman" pitchFamily="18" charset="0"/>
                        </a:rPr>
                        <a:t>Expt</a:t>
                      </a:r>
                      <a:r>
                        <a:rPr lang="en-IN">
                          <a:latin typeface="Times New Roman" pitchFamily="18" charset="0"/>
                          <a:cs typeface="Times New Roman" pitchFamily="18" charset="0"/>
                        </a:rPr>
                        <a:t> No. </a:t>
                      </a:r>
                    </a:p>
                  </a:txBody>
                  <a:tcPr/>
                </a:tc>
                <a:tc>
                  <a:txBody>
                    <a:bodyPr/>
                    <a:lstStyle/>
                    <a:p>
                      <a:pPr algn="ctr"/>
                      <a:r>
                        <a:rPr lang="en-IN">
                          <a:latin typeface="Times New Roman" pitchFamily="18" charset="0"/>
                          <a:cs typeface="Times New Roman" pitchFamily="18" charset="0"/>
                        </a:rPr>
                        <a:t>Title of the Experiments</a:t>
                      </a:r>
                    </a:p>
                  </a:txBody>
                  <a:tcPr/>
                </a:tc>
                <a:extLst>
                  <a:ext uri="{0D108BD9-81ED-4DB2-BD59-A6C34878D82A}">
                    <a16:rowId xmlns:a16="http://schemas.microsoft.com/office/drawing/2014/main" val="10000"/>
                  </a:ext>
                </a:extLst>
              </a:tr>
              <a:tr h="370840">
                <a:tc>
                  <a:txBody>
                    <a:bodyPr/>
                    <a:lstStyle/>
                    <a:p>
                      <a:r>
                        <a:rPr lang="en-US">
                          <a:latin typeface="Times New Roman" pitchFamily="18" charset="0"/>
                          <a:cs typeface="Times New Roman" pitchFamily="18" charset="0"/>
                        </a:rPr>
                        <a:t>9</a:t>
                      </a:r>
                      <a:endParaRPr lang="en-IN">
                        <a:latin typeface="Times New Roman" pitchFamily="18" charset="0"/>
                        <a:cs typeface="Times New Roman" pitchFamily="18" charset="0"/>
                      </a:endParaRPr>
                    </a:p>
                  </a:txBody>
                  <a:tcPr/>
                </a:tc>
                <a:tc>
                  <a:txBody>
                    <a:bodyPr/>
                    <a:lstStyle/>
                    <a:p>
                      <a:pPr algn="just"/>
                      <a:r>
                        <a:rPr lang="en-US" b="1">
                          <a:latin typeface="Times New Roman" pitchFamily="18" charset="0"/>
                          <a:cs typeface="Times New Roman" pitchFamily="18" charset="0"/>
                        </a:rPr>
                        <a:t>Create worksheet with following fields: </a:t>
                      </a:r>
                      <a:r>
                        <a:rPr lang="en-US" err="1">
                          <a:latin typeface="Times New Roman" pitchFamily="18" charset="0"/>
                          <a:cs typeface="Times New Roman" pitchFamily="18" charset="0"/>
                        </a:rPr>
                        <a:t>Empno</a:t>
                      </a:r>
                      <a:r>
                        <a:rPr lang="en-US">
                          <a:latin typeface="Times New Roman" pitchFamily="18" charset="0"/>
                          <a:cs typeface="Times New Roman" pitchFamily="18" charset="0"/>
                        </a:rPr>
                        <a:t>, </a:t>
                      </a:r>
                      <a:r>
                        <a:rPr lang="en-US" err="1">
                          <a:latin typeface="Times New Roman" pitchFamily="18" charset="0"/>
                          <a:cs typeface="Times New Roman" pitchFamily="18" charset="0"/>
                        </a:rPr>
                        <a:t>Ename</a:t>
                      </a:r>
                      <a:r>
                        <a:rPr lang="en-US">
                          <a:latin typeface="Times New Roman" pitchFamily="18" charset="0"/>
                          <a:cs typeface="Times New Roman" pitchFamily="18" charset="0"/>
                        </a:rPr>
                        <a:t>, Basic Pay(BP), Travelling Allowance(TA), Dearness Allowance(DA), House Rent Allowance(HRA), Income Tax(IT), Provident Fund(PF), Net Pay(NP). Use appropriate formulas to calculate the above scenario. </a:t>
                      </a:r>
                      <a:r>
                        <a:rPr lang="en-US" err="1">
                          <a:latin typeface="Times New Roman" pitchFamily="18" charset="0"/>
                          <a:cs typeface="Times New Roman" pitchFamily="18" charset="0"/>
                        </a:rPr>
                        <a:t>Analyse</a:t>
                      </a:r>
                      <a:r>
                        <a:rPr lang="en-US">
                          <a:latin typeface="Times New Roman" pitchFamily="18" charset="0"/>
                          <a:cs typeface="Times New Roman" pitchFamily="18" charset="0"/>
                        </a:rPr>
                        <a:t> the data using appropriate chart and report the data. </a:t>
                      </a:r>
                      <a:endParaRPr lang="en-IN">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370840">
                <a:tc>
                  <a:txBody>
                    <a:bodyPr/>
                    <a:lstStyle/>
                    <a:p>
                      <a:r>
                        <a:rPr lang="en-US">
                          <a:latin typeface="Times New Roman" pitchFamily="18" charset="0"/>
                          <a:cs typeface="Times New Roman" pitchFamily="18" charset="0"/>
                        </a:rPr>
                        <a:t>10</a:t>
                      </a:r>
                      <a:endParaRPr lang="en-IN">
                        <a:latin typeface="Times New Roman" pitchFamily="18" charset="0"/>
                        <a:cs typeface="Times New Roman" pitchFamily="18" charset="0"/>
                      </a:endParaRPr>
                    </a:p>
                  </a:txBody>
                  <a:tcPr/>
                </a:tc>
                <a:tc>
                  <a:txBody>
                    <a:bodyPr/>
                    <a:lstStyle/>
                    <a:p>
                      <a:pPr algn="just"/>
                      <a:r>
                        <a:rPr lang="en-US" b="1">
                          <a:latin typeface="Times New Roman" pitchFamily="18" charset="0"/>
                          <a:cs typeface="Times New Roman" pitchFamily="18" charset="0"/>
                        </a:rPr>
                        <a:t>Create</a:t>
                      </a:r>
                      <a:r>
                        <a:rPr lang="en-US">
                          <a:latin typeface="Times New Roman" pitchFamily="18" charset="0"/>
                          <a:cs typeface="Times New Roman" pitchFamily="18" charset="0"/>
                        </a:rPr>
                        <a:t> </a:t>
                      </a:r>
                      <a:r>
                        <a:rPr lang="en-US" b="1">
                          <a:latin typeface="Times New Roman" pitchFamily="18" charset="0"/>
                          <a:cs typeface="Times New Roman" pitchFamily="18" charset="0"/>
                        </a:rPr>
                        <a:t>worksheet</a:t>
                      </a:r>
                      <a:r>
                        <a:rPr lang="en-US">
                          <a:latin typeface="Times New Roman" pitchFamily="18" charset="0"/>
                          <a:cs typeface="Times New Roman" pitchFamily="18" charset="0"/>
                        </a:rPr>
                        <a:t> </a:t>
                      </a:r>
                      <a:r>
                        <a:rPr lang="en-US" b="1">
                          <a:latin typeface="Times New Roman" pitchFamily="18" charset="0"/>
                          <a:cs typeface="Times New Roman" pitchFamily="18" charset="0"/>
                        </a:rPr>
                        <a:t>on</a:t>
                      </a:r>
                      <a:r>
                        <a:rPr lang="en-US">
                          <a:latin typeface="Times New Roman" pitchFamily="18" charset="0"/>
                          <a:cs typeface="Times New Roman" pitchFamily="18" charset="0"/>
                        </a:rPr>
                        <a:t> </a:t>
                      </a:r>
                      <a:r>
                        <a:rPr lang="en-US" b="1">
                          <a:latin typeface="Times New Roman" pitchFamily="18" charset="0"/>
                          <a:cs typeface="Times New Roman" pitchFamily="18" charset="0"/>
                        </a:rPr>
                        <a:t>Inventory</a:t>
                      </a:r>
                      <a:r>
                        <a:rPr lang="en-US">
                          <a:latin typeface="Times New Roman" pitchFamily="18" charset="0"/>
                          <a:cs typeface="Times New Roman" pitchFamily="18" charset="0"/>
                        </a:rPr>
                        <a:t> </a:t>
                      </a:r>
                      <a:r>
                        <a:rPr lang="en-US" b="1">
                          <a:latin typeface="Times New Roman" pitchFamily="18" charset="0"/>
                          <a:cs typeface="Times New Roman" pitchFamily="18" charset="0"/>
                        </a:rPr>
                        <a:t>Management</a:t>
                      </a:r>
                      <a:r>
                        <a:rPr lang="en-US">
                          <a:latin typeface="Times New Roman" pitchFamily="18" charset="0"/>
                          <a:cs typeface="Times New Roman" pitchFamily="18" charset="0"/>
                        </a:rPr>
                        <a:t>: Sheet should contain Product code, Product name, Product type, MRP, Cost after % of discount, Date of purchase. Use appropriate formulas to calculate the above scenario. </a:t>
                      </a:r>
                      <a:r>
                        <a:rPr lang="en-US" err="1">
                          <a:latin typeface="Times New Roman" pitchFamily="18" charset="0"/>
                          <a:cs typeface="Times New Roman" pitchFamily="18" charset="0"/>
                        </a:rPr>
                        <a:t>Analyse</a:t>
                      </a:r>
                      <a:r>
                        <a:rPr lang="en-US">
                          <a:latin typeface="Times New Roman" pitchFamily="18" charset="0"/>
                          <a:cs typeface="Times New Roman" pitchFamily="18" charset="0"/>
                        </a:rPr>
                        <a:t> the data using appropriate chart and report the data. </a:t>
                      </a:r>
                      <a:endParaRPr lang="en-IN">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370840">
                <a:tc>
                  <a:txBody>
                    <a:bodyPr/>
                    <a:lstStyle/>
                    <a:p>
                      <a:r>
                        <a:rPr lang="en-US">
                          <a:latin typeface="Times New Roman" pitchFamily="18" charset="0"/>
                          <a:cs typeface="Times New Roman" pitchFamily="18" charset="0"/>
                        </a:rPr>
                        <a:t>11</a:t>
                      </a:r>
                      <a:endParaRPr lang="en-IN">
                        <a:latin typeface="Times New Roman" pitchFamily="18" charset="0"/>
                        <a:cs typeface="Times New Roman" pitchFamily="18" charset="0"/>
                      </a:endParaRPr>
                    </a:p>
                  </a:txBody>
                  <a:tcPr/>
                </a:tc>
                <a:tc>
                  <a:txBody>
                    <a:bodyPr/>
                    <a:lstStyle/>
                    <a:p>
                      <a:pPr algn="just"/>
                      <a:r>
                        <a:rPr lang="en-US" b="1">
                          <a:latin typeface="Times New Roman" pitchFamily="18" charset="0"/>
                          <a:cs typeface="Times New Roman" pitchFamily="18" charset="0"/>
                        </a:rPr>
                        <a:t>Create</a:t>
                      </a:r>
                      <a:r>
                        <a:rPr lang="en-US">
                          <a:latin typeface="Times New Roman" pitchFamily="18" charset="0"/>
                          <a:cs typeface="Times New Roman" pitchFamily="18" charset="0"/>
                        </a:rPr>
                        <a:t> </a:t>
                      </a:r>
                      <a:r>
                        <a:rPr lang="en-US" b="1">
                          <a:latin typeface="Times New Roman" pitchFamily="18" charset="0"/>
                          <a:cs typeface="Times New Roman" pitchFamily="18" charset="0"/>
                        </a:rPr>
                        <a:t>worksheet</a:t>
                      </a:r>
                      <a:r>
                        <a:rPr lang="en-US">
                          <a:latin typeface="Times New Roman" pitchFamily="18" charset="0"/>
                          <a:cs typeface="Times New Roman" pitchFamily="18" charset="0"/>
                        </a:rPr>
                        <a:t> </a:t>
                      </a:r>
                      <a:r>
                        <a:rPr lang="en-US" b="1">
                          <a:latin typeface="Times New Roman" pitchFamily="18" charset="0"/>
                          <a:cs typeface="Times New Roman" pitchFamily="18" charset="0"/>
                        </a:rPr>
                        <a:t>on</a:t>
                      </a:r>
                      <a:r>
                        <a:rPr lang="en-US">
                          <a:latin typeface="Times New Roman" pitchFamily="18" charset="0"/>
                          <a:cs typeface="Times New Roman" pitchFamily="18" charset="0"/>
                        </a:rPr>
                        <a:t> </a:t>
                      </a:r>
                      <a:r>
                        <a:rPr lang="en-US" b="1">
                          <a:latin typeface="Times New Roman" pitchFamily="18" charset="0"/>
                          <a:cs typeface="Times New Roman" pitchFamily="18" charset="0"/>
                        </a:rPr>
                        <a:t>Sales</a:t>
                      </a:r>
                      <a:r>
                        <a:rPr lang="en-US">
                          <a:latin typeface="Times New Roman" pitchFamily="18" charset="0"/>
                          <a:cs typeface="Times New Roman" pitchFamily="18" charset="0"/>
                        </a:rPr>
                        <a:t> </a:t>
                      </a:r>
                      <a:r>
                        <a:rPr lang="en-US" b="1">
                          <a:latin typeface="Times New Roman" pitchFamily="18" charset="0"/>
                          <a:cs typeface="Times New Roman" pitchFamily="18" charset="0"/>
                        </a:rPr>
                        <a:t>analysis</a:t>
                      </a:r>
                      <a:r>
                        <a:rPr lang="en-US">
                          <a:latin typeface="Times New Roman" pitchFamily="18" charset="0"/>
                          <a:cs typeface="Times New Roman" pitchFamily="18" charset="0"/>
                        </a:rPr>
                        <a:t> </a:t>
                      </a:r>
                      <a:r>
                        <a:rPr lang="en-US" b="1">
                          <a:latin typeface="Times New Roman" pitchFamily="18" charset="0"/>
                          <a:cs typeface="Times New Roman" pitchFamily="18" charset="0"/>
                        </a:rPr>
                        <a:t>of</a:t>
                      </a:r>
                      <a:r>
                        <a:rPr lang="en-US">
                          <a:latin typeface="Times New Roman" pitchFamily="18" charset="0"/>
                          <a:cs typeface="Times New Roman" pitchFamily="18" charset="0"/>
                        </a:rPr>
                        <a:t> </a:t>
                      </a:r>
                      <a:r>
                        <a:rPr lang="en-US" b="1">
                          <a:latin typeface="Times New Roman" pitchFamily="18" charset="0"/>
                          <a:cs typeface="Times New Roman" pitchFamily="18" charset="0"/>
                        </a:rPr>
                        <a:t>Merchandise</a:t>
                      </a:r>
                      <a:r>
                        <a:rPr lang="en-US">
                          <a:latin typeface="Times New Roman" pitchFamily="18" charset="0"/>
                          <a:cs typeface="Times New Roman" pitchFamily="18" charset="0"/>
                        </a:rPr>
                        <a:t> </a:t>
                      </a:r>
                      <a:r>
                        <a:rPr lang="en-US" b="1">
                          <a:latin typeface="Times New Roman" pitchFamily="18" charset="0"/>
                          <a:cs typeface="Times New Roman" pitchFamily="18" charset="0"/>
                        </a:rPr>
                        <a:t>Store</a:t>
                      </a:r>
                      <a:r>
                        <a:rPr lang="en-US">
                          <a:latin typeface="Times New Roman" pitchFamily="18" charset="0"/>
                          <a:cs typeface="Times New Roman" pitchFamily="18" charset="0"/>
                        </a:rPr>
                        <a:t>: data consisting of Order ID, Customer ID, Gender, age, date of order, month, online platform, Category of product, size, quantity, amount, shipping city and other details. Use of formula to segregate different categories and perform a comparative study using pivot tables and different sort of charts. </a:t>
                      </a:r>
                      <a:endParaRPr lang="en-IN">
                        <a:latin typeface="Times New Roman" pitchFamily="18" charset="0"/>
                        <a:cs typeface="Times New Roman" pitchFamily="18" charset="0"/>
                      </a:endParaRPr>
                    </a:p>
                  </a:txBody>
                  <a:tcPr/>
                </a:tc>
                <a:extLst>
                  <a:ext uri="{0D108BD9-81ED-4DB2-BD59-A6C34878D82A}">
                    <a16:rowId xmlns:a16="http://schemas.microsoft.com/office/drawing/2014/main" val="10003"/>
                  </a:ext>
                </a:extLst>
              </a:tr>
              <a:tr h="370840">
                <a:tc>
                  <a:txBody>
                    <a:bodyPr/>
                    <a:lstStyle/>
                    <a:p>
                      <a:r>
                        <a:rPr lang="en-US">
                          <a:latin typeface="Times New Roman" pitchFamily="18" charset="0"/>
                          <a:cs typeface="Times New Roman" pitchFamily="18" charset="0"/>
                        </a:rPr>
                        <a:t>12</a:t>
                      </a:r>
                      <a:endParaRPr lang="en-IN">
                        <a:latin typeface="Times New Roman" pitchFamily="18" charset="0"/>
                        <a:cs typeface="Times New Roman" pitchFamily="18" charset="0"/>
                      </a:endParaRPr>
                    </a:p>
                  </a:txBody>
                  <a:tcPr/>
                </a:tc>
                <a:tc>
                  <a:txBody>
                    <a:bodyPr/>
                    <a:lstStyle/>
                    <a:p>
                      <a:pPr algn="just"/>
                      <a:r>
                        <a:rPr lang="en-US">
                          <a:latin typeface="Times New Roman" pitchFamily="18" charset="0"/>
                          <a:cs typeface="Times New Roman" pitchFamily="18" charset="0"/>
                        </a:rPr>
                        <a:t>Generation of report &amp; presentation using </a:t>
                      </a:r>
                      <a:r>
                        <a:rPr lang="en-US" err="1">
                          <a:latin typeface="Times New Roman" pitchFamily="18" charset="0"/>
                          <a:cs typeface="Times New Roman" pitchFamily="18" charset="0"/>
                        </a:rPr>
                        <a:t>Autofilter</a:t>
                      </a:r>
                      <a:r>
                        <a:rPr lang="en-US">
                          <a:latin typeface="Times New Roman" pitchFamily="18" charset="0"/>
                          <a:cs typeface="Times New Roman" pitchFamily="18" charset="0"/>
                        </a:rPr>
                        <a:t> &amp; macro. </a:t>
                      </a:r>
                      <a:endParaRPr lang="en-IN">
                        <a:latin typeface="Times New Roman" pitchFamily="18" charset="0"/>
                        <a:cs typeface="Times New Roman" pitchFamily="18"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00775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28600"/>
            <a:ext cx="57150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124200"/>
            <a:ext cx="627797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1795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609600"/>
            <a:ext cx="7391400" cy="5275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6636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US"/>
          </a:p>
          <a:p>
            <a:endParaRPr lang="en-US"/>
          </a:p>
          <a:p>
            <a:r>
              <a:rPr lang="en-US"/>
              <a:t>Highlight Percent only odd and even values.</a:t>
            </a:r>
          </a:p>
          <a:p>
            <a:endParaRPr 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381000"/>
            <a:ext cx="4923283"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309937"/>
            <a:ext cx="3562350"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3333749"/>
            <a:ext cx="3600450" cy="340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1452562"/>
            <a:ext cx="1895475" cy="122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08624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p:nvPr/>
        </p:nvPicPr>
        <p:blipFill rotWithShape="1">
          <a:blip r:embed="rId2"/>
          <a:srcRect l="998" r="11182"/>
          <a:stretch/>
        </p:blipFill>
        <p:spPr bwMode="auto">
          <a:xfrm>
            <a:off x="990600" y="685800"/>
            <a:ext cx="7848600" cy="6019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64917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71600"/>
            <a:ext cx="8594623"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8004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Times New Roman" pitchFamily="18" charset="0"/>
                <a:cs typeface="Times New Roman" pitchFamily="18" charset="0"/>
              </a:rPr>
              <a:t>Chart and graphs</a:t>
            </a:r>
            <a:endParaRPr lang="en-IN" b="1">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IN"/>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50270"/>
            <a:ext cx="8382000" cy="3731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64361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60" y="1143000"/>
            <a:ext cx="8839940"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19701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Times New Roman" pitchFamily="18" charset="0"/>
                <a:cs typeface="Times New Roman" pitchFamily="18" charset="0"/>
              </a:rPr>
              <a:t>What if Analysis</a:t>
            </a:r>
            <a:endParaRPr lang="en-IN" b="1">
              <a:latin typeface="Times New Roman" pitchFamily="18" charset="0"/>
              <a:cs typeface="Times New Roman" pitchFamily="18" charset="0"/>
            </a:endParaRPr>
          </a:p>
        </p:txBody>
      </p:sp>
      <p:sp>
        <p:nvSpPr>
          <p:cNvPr id="4" name="Content Placeholder 3"/>
          <p:cNvSpPr>
            <a:spLocks noGrp="1"/>
          </p:cNvSpPr>
          <p:nvPr>
            <p:ph idx="1"/>
          </p:nvPr>
        </p:nvSpPr>
        <p:spPr/>
        <p:txBody>
          <a:bodyPr/>
          <a:lstStyle/>
          <a:p>
            <a:endParaRPr lang="en-IN"/>
          </a:p>
        </p:txBody>
      </p:sp>
    </p:spTree>
    <p:extLst>
      <p:ext uri="{BB962C8B-B14F-4D97-AF65-F5344CB8AC3E}">
        <p14:creationId xmlns:p14="http://schemas.microsoft.com/office/powerpoint/2010/main" val="7592784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447799"/>
            <a:ext cx="6400800" cy="448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42072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95400"/>
            <a:ext cx="374332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426244"/>
            <a:ext cx="4217765" cy="173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2544" y="2333624"/>
            <a:ext cx="3868056" cy="4003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9249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Times New Roman" pitchFamily="18" charset="0"/>
                <a:cs typeface="Times New Roman" pitchFamily="18" charset="0"/>
              </a:rPr>
              <a:t>Evaluation Sheet</a:t>
            </a:r>
            <a:endParaRPr lang="en-IN" b="1">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85000" lnSpcReduction="10000"/>
          </a:bodyPr>
          <a:lstStyle/>
          <a:p>
            <a:pPr marL="0" indent="0" algn="just">
              <a:buNone/>
            </a:pPr>
            <a:r>
              <a:rPr lang="en-US" b="1">
                <a:solidFill>
                  <a:srgbClr val="FF0000"/>
                </a:solidFill>
                <a:latin typeface="Times New Roman" pitchFamily="18" charset="0"/>
                <a:cs typeface="Times New Roman" pitchFamily="18" charset="0"/>
              </a:rPr>
              <a:t>For CBCS 2022 scheme: </a:t>
            </a:r>
          </a:p>
          <a:p>
            <a:pPr marL="514350" indent="-514350" algn="just">
              <a:buFont typeface="+mj-lt"/>
              <a:buAutoNum type="arabicPeriod"/>
            </a:pPr>
            <a:r>
              <a:rPr lang="en-US" b="1">
                <a:solidFill>
                  <a:srgbClr val="FF0000"/>
                </a:solidFill>
                <a:latin typeface="Times New Roman" pitchFamily="18" charset="0"/>
                <a:cs typeface="Times New Roman" pitchFamily="18" charset="0"/>
              </a:rPr>
              <a:t>Laboratory Components: </a:t>
            </a:r>
            <a:r>
              <a:rPr lang="en-US">
                <a:latin typeface="Times New Roman" pitchFamily="18" charset="0"/>
                <a:cs typeface="Times New Roman" pitchFamily="18" charset="0"/>
              </a:rPr>
              <a:t>30 Marks (Observation Write up – 5 Marks + Lab Conduction – 10 Marks + Viva-Voce – 5 Marks + Record Writing – 10 Marks). </a:t>
            </a:r>
          </a:p>
          <a:p>
            <a:pPr marL="514350" indent="-514350" algn="just">
              <a:buFont typeface="+mj-lt"/>
              <a:buAutoNum type="arabicPeriod"/>
            </a:pPr>
            <a:r>
              <a:rPr lang="en-US" b="1">
                <a:solidFill>
                  <a:srgbClr val="FF0000"/>
                </a:solidFill>
                <a:latin typeface="Times New Roman" pitchFamily="18" charset="0"/>
                <a:cs typeface="Times New Roman" pitchFamily="18" charset="0"/>
              </a:rPr>
              <a:t>Laboratory IA tests: </a:t>
            </a:r>
            <a:r>
              <a:rPr lang="en-US">
                <a:latin typeface="Times New Roman" pitchFamily="18" charset="0"/>
                <a:cs typeface="Times New Roman" pitchFamily="18" charset="0"/>
              </a:rPr>
              <a:t>20 Marks (IA test shall be conducted for 100 Marks (Write Up &amp; Conduction -60 Marks, Viva-40 Marks) It is reduced to 20 Marks. Continuous Internal Evaluation (CIE) = 30 + 20 = 50 Marks. 3. SEE : 50* Marks (*The SEE will be conducted for 100 marks and proportionally reduced to 50 marks)</a:t>
            </a:r>
            <a:endParaRPr lang="en-IN">
              <a:latin typeface="Times New Roman" pitchFamily="18" charset="0"/>
              <a:cs typeface="Times New Roman" pitchFamily="18" charset="0"/>
            </a:endParaRPr>
          </a:p>
        </p:txBody>
      </p:sp>
    </p:spTree>
    <p:extLst>
      <p:ext uri="{BB962C8B-B14F-4D97-AF65-F5344CB8AC3E}">
        <p14:creationId xmlns:p14="http://schemas.microsoft.com/office/powerpoint/2010/main" val="5288063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52426"/>
            <a:ext cx="4278288"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533400"/>
            <a:ext cx="390525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86954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95275"/>
            <a:ext cx="5039449" cy="412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4571999"/>
            <a:ext cx="3886200" cy="1539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94294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533400"/>
            <a:ext cx="38429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24175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19200"/>
            <a:ext cx="9172575"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2550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1143000"/>
            <a:ext cx="9267825"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77583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3345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6004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4525963"/>
          </a:xfrm>
        </p:spPr>
        <p:txBody>
          <a:bodyPr/>
          <a:lstStyle/>
          <a:p>
            <a:r>
              <a:rPr lang="en-US"/>
              <a:t>Click on summary</a:t>
            </a:r>
          </a:p>
          <a:p>
            <a:endParaRPr lang="en-IN"/>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51" y="1524000"/>
            <a:ext cx="8746649"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12816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447800"/>
            <a:ext cx="8253876"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20687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r>
              <a:rPr lang="en-US"/>
              <a:t>Change the input table Quantity to 100 then view the summary the table is updated. </a:t>
            </a:r>
          </a:p>
          <a:p>
            <a:r>
              <a:rPr lang="en-US"/>
              <a:t>The current value is added in scenario summary </a:t>
            </a:r>
          </a:p>
          <a:p>
            <a:r>
              <a:rPr lang="en-US"/>
              <a:t>Add the multiple scenarios and observe the result.</a:t>
            </a:r>
            <a:endParaRPr lang="en-IN"/>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733800"/>
            <a:ext cx="6858000" cy="2681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9293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22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781" t="2420" r="23941" b="41991"/>
          <a:stretch/>
        </p:blipFill>
        <p:spPr bwMode="auto">
          <a:xfrm>
            <a:off x="-1" y="914400"/>
            <a:ext cx="8910123"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7864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Times New Roman" pitchFamily="18" charset="0"/>
                <a:cs typeface="Times New Roman" pitchFamily="18" charset="0"/>
              </a:rPr>
              <a:t>Experiment 1</a:t>
            </a:r>
            <a:endParaRPr lang="en-IN" b="1">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r>
              <a:rPr lang="en-US" b="1">
                <a:latin typeface="Times New Roman" pitchFamily="18" charset="0"/>
                <a:cs typeface="Times New Roman" pitchFamily="18" charset="0"/>
              </a:rPr>
              <a:t>Getting Started with Excel: </a:t>
            </a:r>
            <a:r>
              <a:rPr lang="en-US">
                <a:latin typeface="Times New Roman" pitchFamily="18" charset="0"/>
                <a:cs typeface="Times New Roman" pitchFamily="18" charset="0"/>
              </a:rPr>
              <a:t>Creation of spread sheets, Insertion of rows and columns, Drag &amp; Fill, use of Aggregate functions. </a:t>
            </a:r>
            <a:endParaRPr lang="en-IN">
              <a:latin typeface="Times New Roman" pitchFamily="18" charset="0"/>
              <a:cs typeface="Times New Roman" pitchFamily="18" charset="0"/>
            </a:endParaRPr>
          </a:p>
          <a:p>
            <a:endParaRPr lang="en-IN"/>
          </a:p>
        </p:txBody>
      </p:sp>
    </p:spTree>
    <p:extLst>
      <p:ext uri="{BB962C8B-B14F-4D97-AF65-F5344CB8AC3E}">
        <p14:creationId xmlns:p14="http://schemas.microsoft.com/office/powerpoint/2010/main" val="12375189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pPr algn="just"/>
            <a:r>
              <a:rPr lang="en-US"/>
              <a:t>Goal Seek: What is the right value to be added to obtain the goal</a:t>
            </a:r>
          </a:p>
          <a:p>
            <a:pPr algn="just"/>
            <a:r>
              <a:rPr lang="en-US"/>
              <a:t>Goal we know what should be right value for the quantity that we need to find using goal seek.</a:t>
            </a:r>
            <a:endParaRPr lang="en-IN"/>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2895600"/>
            <a:ext cx="7351295"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82603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90800"/>
            <a:ext cx="7643519"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15500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a:t>Remove the decimal value</a:t>
            </a:r>
            <a:endParaRPr lang="en-IN"/>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799" y="2133600"/>
            <a:ext cx="4423463"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49286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r>
              <a:rPr lang="en-US"/>
              <a:t>Ex 2: Remove the quantity and update target</a:t>
            </a:r>
            <a:endParaRPr lang="en-IN"/>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914400"/>
            <a:ext cx="7010400" cy="2989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7325" y="4114800"/>
            <a:ext cx="3876675" cy="2522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484024" y="4144833"/>
            <a:ext cx="3659976" cy="646331"/>
          </a:xfrm>
          <a:prstGeom prst="rect">
            <a:avLst/>
          </a:prstGeom>
          <a:noFill/>
        </p:spPr>
        <p:txBody>
          <a:bodyPr wrap="none" rtlCol="0">
            <a:spAutoFit/>
          </a:bodyPr>
          <a:lstStyle/>
          <a:p>
            <a:r>
              <a:rPr lang="en-US" b="1">
                <a:solidFill>
                  <a:srgbClr val="FF0000"/>
                </a:solidFill>
                <a:latin typeface="Times New Roman" pitchFamily="18" charset="0"/>
                <a:cs typeface="Times New Roman" pitchFamily="18" charset="0"/>
              </a:rPr>
              <a:t>Similarly change the Price cell and </a:t>
            </a:r>
          </a:p>
          <a:p>
            <a:r>
              <a:rPr lang="en-US" b="1">
                <a:solidFill>
                  <a:srgbClr val="FF0000"/>
                </a:solidFill>
                <a:latin typeface="Times New Roman" pitchFamily="18" charset="0"/>
                <a:cs typeface="Times New Roman" pitchFamily="18" charset="0"/>
              </a:rPr>
              <a:t>observe the difference</a:t>
            </a:r>
            <a:endParaRPr lang="en-IN" b="1">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14064382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a:t>Data Table:</a:t>
            </a:r>
            <a:endParaRPr lang="en-IN"/>
          </a:p>
        </p:txBody>
      </p: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2819400"/>
            <a:ext cx="832385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51609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033" y="2190750"/>
            <a:ext cx="8918967"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26149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52600"/>
            <a:ext cx="7433048" cy="351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11252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Times New Roman" pitchFamily="18" charset="0"/>
                <a:cs typeface="Times New Roman" pitchFamily="18" charset="0"/>
              </a:rPr>
              <a:t>Experiment 5: </a:t>
            </a:r>
            <a:endParaRPr lang="en-IN" b="1">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r>
              <a:rPr lang="en-US">
                <a:latin typeface="Times New Roman" pitchFamily="18" charset="0"/>
                <a:cs typeface="Times New Roman" pitchFamily="18" charset="0"/>
              </a:rPr>
              <a:t>Cleaning Data with Text Functions: use of UPPER and LOWER, TRIM function, Concatenate.</a:t>
            </a:r>
            <a:endParaRPr lang="en-IN">
              <a:latin typeface="Times New Roman" pitchFamily="18" charset="0"/>
              <a:cs typeface="Times New Roman" pitchFamily="18" charset="0"/>
            </a:endParaRPr>
          </a:p>
        </p:txBody>
      </p:sp>
    </p:spTree>
    <p:extLst>
      <p:ext uri="{BB962C8B-B14F-4D97-AF65-F5344CB8AC3E}">
        <p14:creationId xmlns:p14="http://schemas.microsoft.com/office/powerpoint/2010/main" val="3098515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a:latin typeface="Times New Roman" pitchFamily="18" charset="0"/>
                <a:cs typeface="Times New Roman" pitchFamily="18" charset="0"/>
              </a:rPr>
              <a:t>UPPER and LOWER Functions:</a:t>
            </a:r>
            <a:endParaRPr lang="en-IN">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lnSpcReduction="20000"/>
          </a:bodyPr>
          <a:lstStyle/>
          <a:p>
            <a:pPr algn="just"/>
            <a:r>
              <a:rPr lang="en-US" b="1">
                <a:solidFill>
                  <a:srgbClr val="FF0000"/>
                </a:solidFill>
                <a:latin typeface="Times New Roman" pitchFamily="18" charset="0"/>
                <a:cs typeface="Times New Roman" pitchFamily="18" charset="0"/>
              </a:rPr>
              <a:t>UPPER Function:</a:t>
            </a:r>
            <a:endParaRPr lang="en-US">
              <a:solidFill>
                <a:srgbClr val="FF0000"/>
              </a:solidFill>
              <a:latin typeface="Times New Roman" pitchFamily="18" charset="0"/>
              <a:cs typeface="Times New Roman" pitchFamily="18" charset="0"/>
            </a:endParaRPr>
          </a:p>
          <a:p>
            <a:pPr algn="just"/>
            <a:r>
              <a:rPr lang="en-US">
                <a:latin typeface="Times New Roman" pitchFamily="18" charset="0"/>
                <a:cs typeface="Times New Roman" pitchFamily="18" charset="0"/>
              </a:rPr>
              <a:t>Converts text to uppercase.</a:t>
            </a:r>
          </a:p>
          <a:p>
            <a:pPr algn="just"/>
            <a:r>
              <a:rPr lang="en-US">
                <a:latin typeface="Times New Roman" pitchFamily="18" charset="0"/>
                <a:cs typeface="Times New Roman" pitchFamily="18" charset="0"/>
              </a:rPr>
              <a:t>Syntax: =UPPER(text)</a:t>
            </a:r>
          </a:p>
          <a:p>
            <a:pPr algn="just"/>
            <a:r>
              <a:rPr lang="en-US">
                <a:latin typeface="Times New Roman" pitchFamily="18" charset="0"/>
                <a:cs typeface="Times New Roman" pitchFamily="18" charset="0"/>
              </a:rPr>
              <a:t>Example: =UPPER(A1) converts the text in cell A1 to uppercase.</a:t>
            </a:r>
          </a:p>
          <a:p>
            <a:pPr algn="just"/>
            <a:r>
              <a:rPr lang="en-US" b="1">
                <a:solidFill>
                  <a:srgbClr val="FF0000"/>
                </a:solidFill>
                <a:latin typeface="Times New Roman" pitchFamily="18" charset="0"/>
                <a:cs typeface="Times New Roman" pitchFamily="18" charset="0"/>
              </a:rPr>
              <a:t>LOWER Function:</a:t>
            </a:r>
            <a:endParaRPr lang="en-US">
              <a:solidFill>
                <a:srgbClr val="FF0000"/>
              </a:solidFill>
              <a:latin typeface="Times New Roman" pitchFamily="18" charset="0"/>
              <a:cs typeface="Times New Roman" pitchFamily="18" charset="0"/>
            </a:endParaRPr>
          </a:p>
          <a:p>
            <a:pPr algn="just"/>
            <a:r>
              <a:rPr lang="en-US">
                <a:latin typeface="Times New Roman" pitchFamily="18" charset="0"/>
                <a:cs typeface="Times New Roman" pitchFamily="18" charset="0"/>
              </a:rPr>
              <a:t>Converts text to lowercase.</a:t>
            </a:r>
          </a:p>
          <a:p>
            <a:pPr algn="just"/>
            <a:r>
              <a:rPr lang="en-US">
                <a:latin typeface="Times New Roman" pitchFamily="18" charset="0"/>
                <a:cs typeface="Times New Roman" pitchFamily="18" charset="0"/>
              </a:rPr>
              <a:t>Syntax: =LOWER(text)</a:t>
            </a:r>
          </a:p>
          <a:p>
            <a:pPr algn="just"/>
            <a:r>
              <a:rPr lang="en-US">
                <a:latin typeface="Times New Roman" pitchFamily="18" charset="0"/>
                <a:cs typeface="Times New Roman" pitchFamily="18" charset="0"/>
              </a:rPr>
              <a:t>Example: =LOWER(B1) converts the text in cell B1 to lowercase.</a:t>
            </a:r>
          </a:p>
          <a:p>
            <a:pPr algn="just"/>
            <a:endParaRPr lang="en-US">
              <a:latin typeface="Times New Roman" pitchFamily="18" charset="0"/>
              <a:cs typeface="Times New Roman" pitchFamily="18" charset="0"/>
            </a:endParaRPr>
          </a:p>
          <a:p>
            <a:endParaRPr lang="en-IN"/>
          </a:p>
        </p:txBody>
      </p:sp>
    </p:spTree>
    <p:extLst>
      <p:ext uri="{BB962C8B-B14F-4D97-AF65-F5344CB8AC3E}">
        <p14:creationId xmlns:p14="http://schemas.microsoft.com/office/powerpoint/2010/main" val="30974238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912" y="609600"/>
            <a:ext cx="6705600" cy="521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711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Times New Roman" pitchFamily="18" charset="0"/>
                <a:cs typeface="Times New Roman" pitchFamily="18" charset="0"/>
              </a:rPr>
              <a:t>Formulas</a:t>
            </a:r>
            <a:endParaRPr lang="en-IN" b="1">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pPr algn="just"/>
            <a:r>
              <a:rPr lang="en-IN">
                <a:latin typeface="Times New Roman" pitchFamily="18" charset="0"/>
                <a:cs typeface="Times New Roman" pitchFamily="18" charset="0"/>
              </a:rPr>
              <a:t>=AVERAGE(C3:H3)</a:t>
            </a:r>
          </a:p>
          <a:p>
            <a:pPr algn="just"/>
            <a:r>
              <a:rPr lang="en-IN">
                <a:latin typeface="Times New Roman" pitchFamily="18" charset="0"/>
                <a:cs typeface="Times New Roman" pitchFamily="18" charset="0"/>
              </a:rPr>
              <a:t>=</a:t>
            </a:r>
            <a:r>
              <a:rPr lang="en-IN" b="1">
                <a:latin typeface="Times New Roman" pitchFamily="18" charset="0"/>
                <a:cs typeface="Times New Roman" pitchFamily="18" charset="0"/>
              </a:rPr>
              <a:t>IF(AND(C4&gt;35,D4&gt;35,E4&gt;35,F4&gt;35,G4&gt;35,H4&gt;35), "Pass", "Fail")</a:t>
            </a:r>
          </a:p>
          <a:p>
            <a:pPr algn="just"/>
            <a:r>
              <a:rPr lang="en-IN">
                <a:latin typeface="Times New Roman" pitchFamily="18" charset="0"/>
                <a:cs typeface="Times New Roman" pitchFamily="18" charset="0"/>
              </a:rPr>
              <a:t>=</a:t>
            </a:r>
            <a:r>
              <a:rPr lang="en-IN" b="1">
                <a:latin typeface="Times New Roman" pitchFamily="18" charset="0"/>
                <a:cs typeface="Times New Roman" pitchFamily="18" charset="0"/>
              </a:rPr>
              <a:t>IF(AND(K4="Pass"),"Good!","Bad")</a:t>
            </a:r>
          </a:p>
          <a:p>
            <a:pPr algn="just"/>
            <a:r>
              <a:rPr lang="en-IN">
                <a:latin typeface="Times New Roman" pitchFamily="18" charset="0"/>
                <a:cs typeface="Times New Roman" pitchFamily="18" charset="0"/>
              </a:rPr>
              <a:t>=MAX(C3:H3)</a:t>
            </a:r>
          </a:p>
          <a:p>
            <a:pPr algn="just"/>
            <a:r>
              <a:rPr lang="en-IN">
                <a:latin typeface="Times New Roman" pitchFamily="18" charset="0"/>
                <a:cs typeface="Times New Roman" pitchFamily="18" charset="0"/>
              </a:rPr>
              <a:t>=MIN(C3:H3)</a:t>
            </a:r>
          </a:p>
          <a:p>
            <a:pPr algn="just"/>
            <a:r>
              <a:rPr lang="en-IN">
                <a:latin typeface="Times New Roman" pitchFamily="18" charset="0"/>
                <a:cs typeface="Times New Roman" pitchFamily="18" charset="0"/>
              </a:rPr>
              <a:t>=AGGREGATE(1,6,C14:H14)</a:t>
            </a:r>
          </a:p>
          <a:p>
            <a:pPr algn="just"/>
            <a:r>
              <a:rPr lang="en-IN">
                <a:latin typeface="Times New Roman" pitchFamily="18" charset="0"/>
                <a:cs typeface="Times New Roman" pitchFamily="18" charset="0"/>
              </a:rPr>
              <a:t>=</a:t>
            </a:r>
            <a:r>
              <a:rPr lang="en-IN" b="1">
                <a:latin typeface="Times New Roman" pitchFamily="18" charset="0"/>
                <a:cs typeface="Times New Roman" pitchFamily="18" charset="0"/>
              </a:rPr>
              <a:t>SUM(C3:H3)</a:t>
            </a:r>
          </a:p>
        </p:txBody>
      </p:sp>
    </p:spTree>
    <p:extLst>
      <p:ext uri="{BB962C8B-B14F-4D97-AF65-F5344CB8AC3E}">
        <p14:creationId xmlns:p14="http://schemas.microsoft.com/office/powerpoint/2010/main" val="31731151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838200"/>
            <a:ext cx="6324600" cy="5052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41938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4525963"/>
          </a:xfrm>
        </p:spPr>
        <p:txBody>
          <a:bodyPr/>
          <a:lstStyle/>
          <a:p>
            <a:pPr algn="just"/>
            <a:r>
              <a:rPr lang="en-US" b="1">
                <a:latin typeface="Times New Roman" pitchFamily="18" charset="0"/>
                <a:cs typeface="Times New Roman" pitchFamily="18" charset="0"/>
              </a:rPr>
              <a:t>TRIM Function:</a:t>
            </a:r>
          </a:p>
          <a:p>
            <a:pPr algn="just"/>
            <a:r>
              <a:rPr lang="en-US">
                <a:latin typeface="Times New Roman" pitchFamily="18" charset="0"/>
                <a:cs typeface="Times New Roman" pitchFamily="18" charset="0"/>
              </a:rPr>
              <a:t>1. </a:t>
            </a:r>
            <a:r>
              <a:rPr lang="en-US" b="1">
                <a:latin typeface="Times New Roman" pitchFamily="18" charset="0"/>
                <a:cs typeface="Times New Roman" pitchFamily="18" charset="0"/>
              </a:rPr>
              <a:t>TRIM Function:</a:t>
            </a:r>
            <a:endParaRPr lang="en-US">
              <a:latin typeface="Times New Roman" pitchFamily="18" charset="0"/>
              <a:cs typeface="Times New Roman" pitchFamily="18" charset="0"/>
            </a:endParaRPr>
          </a:p>
          <a:p>
            <a:pPr algn="just"/>
            <a:r>
              <a:rPr lang="en-US">
                <a:latin typeface="Times New Roman" pitchFamily="18" charset="0"/>
                <a:cs typeface="Times New Roman" pitchFamily="18" charset="0"/>
              </a:rPr>
              <a:t>Removes extra spaces from text, except for single spaces between words.</a:t>
            </a:r>
          </a:p>
          <a:p>
            <a:pPr algn="just"/>
            <a:r>
              <a:rPr lang="en-US">
                <a:latin typeface="Times New Roman" pitchFamily="18" charset="0"/>
                <a:cs typeface="Times New Roman" pitchFamily="18" charset="0"/>
              </a:rPr>
              <a:t>Syntax: =TRIM(text)</a:t>
            </a:r>
          </a:p>
          <a:p>
            <a:pPr algn="just"/>
            <a:r>
              <a:rPr lang="en-US">
                <a:latin typeface="Times New Roman" pitchFamily="18" charset="0"/>
                <a:cs typeface="Times New Roman" pitchFamily="18" charset="0"/>
              </a:rPr>
              <a:t>Example: =TRIM(C1) removes extra spaces from the text in cell C1.</a:t>
            </a:r>
          </a:p>
          <a:p>
            <a:endParaRPr lang="en-IN"/>
          </a:p>
        </p:txBody>
      </p:sp>
    </p:spTree>
    <p:extLst>
      <p:ext uri="{BB962C8B-B14F-4D97-AF65-F5344CB8AC3E}">
        <p14:creationId xmlns:p14="http://schemas.microsoft.com/office/powerpoint/2010/main" val="41402006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7866760" cy="2514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90700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fontScale="85000" lnSpcReduction="10000"/>
          </a:bodyPr>
          <a:lstStyle/>
          <a:p>
            <a:pPr algn="just"/>
            <a:r>
              <a:rPr lang="en-US"/>
              <a:t>To join multiple cell values with a comma, we can use a formula based on the SUBSTITUTE and TRIM functions. </a:t>
            </a:r>
          </a:p>
          <a:p>
            <a:pPr algn="just"/>
            <a:r>
              <a:rPr lang="en-US"/>
              <a:t>Suppose we are given the following data:</a:t>
            </a:r>
          </a:p>
          <a:p>
            <a:pPr algn="just"/>
            <a:r>
              <a:rPr lang="en-US"/>
              <a:t>The formula first joins the values in the </a:t>
            </a:r>
            <a:r>
              <a:rPr lang="en-US" b="1">
                <a:solidFill>
                  <a:srgbClr val="FF0000"/>
                </a:solidFill>
              </a:rPr>
              <a:t>four cells to the left using the concatenation operator (&amp;) and a single space between each value. </a:t>
            </a:r>
          </a:p>
          <a:p>
            <a:pPr algn="just"/>
            <a:r>
              <a:rPr lang="en-US"/>
              <a:t>The </a:t>
            </a:r>
            <a:r>
              <a:rPr lang="en-US" b="1">
                <a:solidFill>
                  <a:srgbClr val="FF0000"/>
                </a:solidFill>
              </a:rPr>
              <a:t>TRIM function is used to “normalize” all spacing. TRIM automatically strips space at the start and end of a given string and leaves just one space between all words inside the string. </a:t>
            </a:r>
          </a:p>
          <a:p>
            <a:pPr algn="just"/>
            <a:r>
              <a:rPr lang="en-US"/>
              <a:t>It takes care of extra spaces caused by empty cells. SUBSTITUTE is used to replace each space (” “) with a comma and space (“, “). </a:t>
            </a:r>
          </a:p>
          <a:p>
            <a:pPr algn="just"/>
            <a:r>
              <a:rPr lang="en-US"/>
              <a:t>We used a delimiter to join cells.</a:t>
            </a:r>
            <a:endParaRPr lang="en-IN"/>
          </a:p>
        </p:txBody>
      </p:sp>
    </p:spTree>
    <p:extLst>
      <p:ext uri="{BB962C8B-B14F-4D97-AF65-F5344CB8AC3E}">
        <p14:creationId xmlns:p14="http://schemas.microsoft.com/office/powerpoint/2010/main" val="31070895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0"/>
            <a:ext cx="784712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68757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5973763"/>
          </a:xfrm>
        </p:spPr>
        <p:txBody>
          <a:bodyPr/>
          <a:lstStyle/>
          <a:p>
            <a:r>
              <a:rPr lang="en-IN" b="1">
                <a:solidFill>
                  <a:srgbClr val="FF0000"/>
                </a:solidFill>
              </a:rPr>
              <a:t>=SUBSTITUTE(TRIM(B5&amp;" "&amp;C5&amp;" "&amp;D5&amp;" "&amp;E5)," ",", ")</a:t>
            </a:r>
          </a:p>
          <a:p>
            <a:r>
              <a:rPr lang="en-IN" b="1">
                <a:solidFill>
                  <a:srgbClr val="FF0000"/>
                </a:solidFill>
              </a:rPr>
              <a:t>=SUBSTITUTE(TRIM(B6&amp;" "&amp;C6&amp;" "&amp;D6&amp;" "&amp;E6)," ",", ")</a:t>
            </a:r>
          </a:p>
          <a:p>
            <a:r>
              <a:rPr lang="en-IN" b="1">
                <a:solidFill>
                  <a:srgbClr val="FF0000"/>
                </a:solidFill>
              </a:rPr>
              <a:t>=SUBSTITUTE(TRIM(B7&amp;" "&amp;C7&amp;" "&amp;D7&amp;" "&amp;E7)," ",", ")</a:t>
            </a:r>
          </a:p>
        </p:txBody>
      </p:sp>
      <p:pic>
        <p:nvPicPr>
          <p:cNvPr id="102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657600"/>
            <a:ext cx="8785412" cy="2920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2761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just">
              <a:buNone/>
            </a:pPr>
            <a:r>
              <a:rPr lang="en-US" b="1"/>
              <a:t>CONCATENATE Function:</a:t>
            </a:r>
            <a:endParaRPr lang="en-US"/>
          </a:p>
          <a:p>
            <a:pPr lvl="1" algn="just"/>
            <a:r>
              <a:rPr lang="en-US"/>
              <a:t>Combines multiple text strings into one.</a:t>
            </a:r>
          </a:p>
          <a:p>
            <a:pPr lvl="1" algn="just"/>
            <a:r>
              <a:rPr lang="en-US"/>
              <a:t>Syntax: =CONCATENATE(text1, [text2], ...)</a:t>
            </a:r>
          </a:p>
          <a:p>
            <a:pPr lvl="1" algn="just"/>
            <a:r>
              <a:rPr lang="en-US"/>
              <a:t>Example: =CONCATENATE(A1, " ", B1) combines the text in cells A1 and B1 with a space in between.</a:t>
            </a:r>
          </a:p>
          <a:p>
            <a:endParaRPr lang="en-IN"/>
          </a:p>
        </p:txBody>
      </p:sp>
      <p:sp>
        <p:nvSpPr>
          <p:cNvPr id="2" name="Rectangle 1"/>
          <p:cNvSpPr/>
          <p:nvPr/>
        </p:nvSpPr>
        <p:spPr>
          <a:xfrm>
            <a:off x="1219200" y="5105400"/>
            <a:ext cx="7772400" cy="830997"/>
          </a:xfrm>
          <a:prstGeom prst="rect">
            <a:avLst/>
          </a:prstGeom>
        </p:spPr>
        <p:txBody>
          <a:bodyPr wrap="square">
            <a:spAutoFit/>
          </a:bodyPr>
          <a:lstStyle/>
          <a:p>
            <a:r>
              <a:rPr lang="en-US" sz="2400" b="1">
                <a:solidFill>
                  <a:srgbClr val="FF0000"/>
                </a:solidFill>
              </a:rPr>
              <a:t>=CONCATENATE("Revenue for"," ",B6," ","zone"," ","is"," ",C6,"mn")</a:t>
            </a:r>
            <a:endParaRPr lang="en-IN" sz="2400" b="1">
              <a:solidFill>
                <a:srgbClr val="FF0000"/>
              </a:solidFill>
            </a:endParaRPr>
          </a:p>
        </p:txBody>
      </p:sp>
    </p:spTree>
    <p:extLst>
      <p:ext uri="{BB962C8B-B14F-4D97-AF65-F5344CB8AC3E}">
        <p14:creationId xmlns:p14="http://schemas.microsoft.com/office/powerpoint/2010/main" val="28526419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781050"/>
            <a:ext cx="8595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85746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1905000"/>
            <a:ext cx="8202547"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762000"/>
            <a:ext cx="406344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64551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Times New Roman" pitchFamily="18" charset="0"/>
                <a:cs typeface="Times New Roman" pitchFamily="18" charset="0"/>
              </a:rPr>
              <a:t>Experiment 6:</a:t>
            </a:r>
            <a:endParaRPr lang="en-IN" b="1">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2800">
                <a:latin typeface="Times New Roman" pitchFamily="18" charset="0"/>
                <a:cs typeface="Times New Roman" pitchFamily="18" charset="0"/>
              </a:rPr>
              <a:t>Cleaning Data Containing Date and Time Values: use of DATEVALUE function, DATEADD and DATEDIF, TIMEVALUE functions.</a:t>
            </a:r>
            <a:endParaRPr lang="en-IN" sz="2800">
              <a:latin typeface="Times New Roman" pitchFamily="18" charset="0"/>
              <a:cs typeface="Times New Roman" pitchFamily="18" charset="0"/>
            </a:endParaRPr>
          </a:p>
        </p:txBody>
      </p:sp>
    </p:spTree>
    <p:extLst>
      <p:ext uri="{BB962C8B-B14F-4D97-AF65-F5344CB8AC3E}">
        <p14:creationId xmlns:p14="http://schemas.microsoft.com/office/powerpoint/2010/main" val="621039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Times New Roman" pitchFamily="18" charset="0"/>
                <a:cs typeface="Times New Roman" pitchFamily="18" charset="0"/>
              </a:rPr>
              <a:t>Given Data</a:t>
            </a:r>
            <a:endParaRPr lang="en-IN" b="1">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07" y="1905000"/>
            <a:ext cx="8770793"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06187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364163"/>
          </a:xfrm>
        </p:spPr>
        <p:txBody>
          <a:bodyPr/>
          <a:lstStyle/>
          <a:p>
            <a:pPr marL="514350" indent="-514350" algn="just">
              <a:buFont typeface="+mj-lt"/>
              <a:buAutoNum type="arabicPeriod"/>
            </a:pPr>
            <a:r>
              <a:rPr lang="en-US" b="1">
                <a:latin typeface="Times New Roman" pitchFamily="18" charset="0"/>
                <a:cs typeface="Times New Roman" pitchFamily="18" charset="0"/>
              </a:rPr>
              <a:t>DATEVALUE Function:</a:t>
            </a:r>
            <a:endParaRPr lang="en-US">
              <a:latin typeface="Times New Roman" pitchFamily="18" charset="0"/>
              <a:cs typeface="Times New Roman" pitchFamily="18" charset="0"/>
            </a:endParaRPr>
          </a:p>
          <a:p>
            <a:pPr marL="914400" lvl="1" indent="-514350" algn="just">
              <a:buFont typeface="Wingdings" pitchFamily="2" charset="2"/>
              <a:buChar char="§"/>
            </a:pPr>
            <a:r>
              <a:rPr lang="en-US" b="1">
                <a:latin typeface="Times New Roman" pitchFamily="18" charset="0"/>
                <a:cs typeface="Times New Roman" pitchFamily="18" charset="0"/>
              </a:rPr>
              <a:t>Purpose:</a:t>
            </a:r>
            <a:r>
              <a:rPr lang="en-US">
                <a:latin typeface="Times New Roman" pitchFamily="18" charset="0"/>
                <a:cs typeface="Times New Roman" pitchFamily="18" charset="0"/>
              </a:rPr>
              <a:t> Converts a date string to a serial number that represents the date.</a:t>
            </a:r>
          </a:p>
          <a:p>
            <a:pPr marL="914400" lvl="1" indent="-514350" algn="just">
              <a:buFont typeface="Wingdings" pitchFamily="2" charset="2"/>
              <a:buChar char="§"/>
            </a:pPr>
            <a:r>
              <a:rPr lang="en-US" b="1">
                <a:latin typeface="Times New Roman" pitchFamily="18" charset="0"/>
                <a:cs typeface="Times New Roman" pitchFamily="18" charset="0"/>
              </a:rPr>
              <a:t>Example ( Excel):</a:t>
            </a:r>
            <a:r>
              <a:rPr lang="en-US">
                <a:latin typeface="Times New Roman" pitchFamily="18" charset="0"/>
                <a:cs typeface="Times New Roman" pitchFamily="18" charset="0"/>
              </a:rPr>
              <a:t> =DATEVALUE("2024-01-05")</a:t>
            </a:r>
          </a:p>
          <a:p>
            <a:pPr marL="914400" lvl="1" indent="-514350" algn="just">
              <a:buFont typeface="Wingdings" pitchFamily="2" charset="2"/>
              <a:buChar char="§"/>
            </a:pPr>
            <a:r>
              <a:rPr lang="en-US" b="1">
                <a:latin typeface="Times New Roman" pitchFamily="18" charset="0"/>
                <a:cs typeface="Times New Roman" pitchFamily="18" charset="0"/>
              </a:rPr>
              <a:t>Usage:</a:t>
            </a:r>
            <a:r>
              <a:rPr lang="en-US">
                <a:latin typeface="Times New Roman" pitchFamily="18" charset="0"/>
                <a:cs typeface="Times New Roman" pitchFamily="18" charset="0"/>
              </a:rPr>
              <a:t> Convert text representations of dates into a format that can be used for calculations.</a:t>
            </a:r>
          </a:p>
          <a:p>
            <a:endParaRPr lang="en-IN">
              <a:latin typeface="Times New Roman" pitchFamily="18" charset="0"/>
              <a:cs typeface="Times New Roman" pitchFamily="18" charset="0"/>
            </a:endParaRPr>
          </a:p>
        </p:txBody>
      </p:sp>
    </p:spTree>
    <p:extLst>
      <p:ext uri="{BB962C8B-B14F-4D97-AF65-F5344CB8AC3E}">
        <p14:creationId xmlns:p14="http://schemas.microsoft.com/office/powerpoint/2010/main" val="12319305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762"/>
            <a:ext cx="7839665" cy="3420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28600" y="3657600"/>
            <a:ext cx="3581400" cy="400110"/>
          </a:xfrm>
          <a:prstGeom prst="rect">
            <a:avLst/>
          </a:prstGeom>
        </p:spPr>
        <p:txBody>
          <a:bodyPr wrap="square">
            <a:spAutoFit/>
          </a:bodyPr>
          <a:lstStyle/>
          <a:p>
            <a:r>
              <a:rPr lang="en-IN" sz="2000" b="1">
                <a:latin typeface="Times New Roman" pitchFamily="18" charset="0"/>
                <a:cs typeface="Times New Roman" pitchFamily="18" charset="0"/>
              </a:rPr>
              <a:t>=DATEVALUE("01/01/2017")</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24251" b="21803"/>
          <a:stretch/>
        </p:blipFill>
        <p:spPr bwMode="auto">
          <a:xfrm>
            <a:off x="3962400" y="3842266"/>
            <a:ext cx="4953000" cy="2827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2685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4749" t="29233" r="12152" b="10547"/>
          <a:stretch/>
        </p:blipFill>
        <p:spPr bwMode="auto">
          <a:xfrm>
            <a:off x="1600200" y="609600"/>
            <a:ext cx="5943600" cy="6079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14269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0"/>
            <a:ext cx="5775895"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14400" y="5421868"/>
            <a:ext cx="7315200" cy="369332"/>
          </a:xfrm>
          <a:prstGeom prst="rect">
            <a:avLst/>
          </a:prstGeom>
        </p:spPr>
        <p:txBody>
          <a:bodyPr wrap="square">
            <a:spAutoFit/>
          </a:bodyPr>
          <a:lstStyle/>
          <a:p>
            <a:r>
              <a:rPr lang="en-US" b="1">
                <a:solidFill>
                  <a:srgbClr val="FF0000"/>
                </a:solidFill>
                <a:latin typeface="Times New Roman" pitchFamily="18" charset="0"/>
                <a:cs typeface="Times New Roman" pitchFamily="18" charset="0"/>
              </a:rPr>
              <a:t>In the format cells select the date format the format will be changed.</a:t>
            </a:r>
            <a:endParaRPr lang="en-IN" b="1">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7613925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381000"/>
            <a:ext cx="8229600" cy="4525963"/>
          </a:xfrm>
        </p:spPr>
        <p:txBody>
          <a:bodyPr/>
          <a:lstStyle/>
          <a:p>
            <a:r>
              <a:rPr lang="en-US" b="1">
                <a:latin typeface="Times New Roman" pitchFamily="18" charset="0"/>
                <a:cs typeface="Times New Roman" pitchFamily="18" charset="0"/>
              </a:rPr>
              <a:t>Example 2: </a:t>
            </a:r>
            <a:endParaRPr lang="en-IN" b="1">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990600"/>
            <a:ext cx="7648962"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600200" y="4953000"/>
            <a:ext cx="4648200" cy="523220"/>
          </a:xfrm>
          <a:prstGeom prst="rect">
            <a:avLst/>
          </a:prstGeom>
        </p:spPr>
        <p:txBody>
          <a:bodyPr wrap="square">
            <a:spAutoFit/>
          </a:bodyPr>
          <a:lstStyle/>
          <a:p>
            <a:r>
              <a:rPr lang="en-IN" sz="2800" b="1">
                <a:latin typeface="Times New Roman" pitchFamily="18" charset="0"/>
                <a:cs typeface="Times New Roman" pitchFamily="18" charset="0"/>
              </a:rPr>
              <a:t>=DATEVALUE(B7)</a:t>
            </a:r>
          </a:p>
        </p:txBody>
      </p:sp>
    </p:spTree>
    <p:extLst>
      <p:ext uri="{BB962C8B-B14F-4D97-AF65-F5344CB8AC3E}">
        <p14:creationId xmlns:p14="http://schemas.microsoft.com/office/powerpoint/2010/main" val="3584547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200" y="3581400"/>
            <a:ext cx="6172200" cy="400110"/>
          </a:xfrm>
          <a:prstGeom prst="rect">
            <a:avLst/>
          </a:prstGeom>
        </p:spPr>
        <p:txBody>
          <a:bodyPr wrap="square">
            <a:spAutoFit/>
          </a:bodyPr>
          <a:lstStyle/>
          <a:p>
            <a:r>
              <a:rPr lang="en-IN" sz="2000" b="1">
                <a:latin typeface="Times New Roman" pitchFamily="18" charset="0"/>
                <a:cs typeface="Times New Roman" pitchFamily="18" charset="0"/>
              </a:rPr>
              <a:t>=DATEVALUE(G10 &amp; "/" &amp; H10 &amp; "/" &amp; I10)</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1000"/>
            <a:ext cx="5656874"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57200" y="4191000"/>
            <a:ext cx="6259149" cy="646331"/>
          </a:xfrm>
          <a:prstGeom prst="rect">
            <a:avLst/>
          </a:prstGeom>
          <a:noFill/>
        </p:spPr>
        <p:txBody>
          <a:bodyPr wrap="none" rtlCol="0">
            <a:spAutoFit/>
          </a:bodyPr>
          <a:lstStyle/>
          <a:p>
            <a:pPr algn="ctr"/>
            <a:r>
              <a:rPr lang="en-US" b="1">
                <a:solidFill>
                  <a:srgbClr val="FF0000"/>
                </a:solidFill>
                <a:latin typeface="Times New Roman" pitchFamily="18" charset="0"/>
                <a:cs typeface="Times New Roman" pitchFamily="18" charset="0"/>
              </a:rPr>
              <a:t>We get 43,071 </a:t>
            </a:r>
          </a:p>
          <a:p>
            <a:pPr algn="ctr"/>
            <a:r>
              <a:rPr lang="en-US" b="1">
                <a:solidFill>
                  <a:srgbClr val="FF0000"/>
                </a:solidFill>
                <a:latin typeface="Times New Roman" pitchFamily="18" charset="0"/>
                <a:cs typeface="Times New Roman" pitchFamily="18" charset="0"/>
              </a:rPr>
              <a:t>Right click- Format cells-Select date- We get it in Date format</a:t>
            </a:r>
            <a:endParaRPr lang="en-IN" b="1">
              <a:solidFill>
                <a:srgbClr val="FF0000"/>
              </a:solidFill>
              <a:latin typeface="Times New Roman" pitchFamily="18" charset="0"/>
              <a:cs typeface="Times New Roman" pitchFamily="18" charset="0"/>
            </a:endParaRP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549" y="2514600"/>
            <a:ext cx="939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43052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pPr marL="514350" indent="-514350">
              <a:buFont typeface="+mj-lt"/>
              <a:buAutoNum type="arabicPeriod" startAt="2"/>
            </a:pPr>
            <a:r>
              <a:rPr lang="en-US" b="1">
                <a:latin typeface="Times New Roman" pitchFamily="18" charset="0"/>
                <a:cs typeface="Times New Roman" pitchFamily="18" charset="0"/>
              </a:rPr>
              <a:t>DATEADD Function:</a:t>
            </a:r>
            <a:endParaRPr lang="en-US">
              <a:latin typeface="Times New Roman" pitchFamily="18" charset="0"/>
              <a:cs typeface="Times New Roman" pitchFamily="18" charset="0"/>
            </a:endParaRPr>
          </a:p>
          <a:p>
            <a:pPr marL="914400" lvl="1" indent="-514350" algn="just">
              <a:buFont typeface="Wingdings" pitchFamily="2" charset="2"/>
              <a:buChar char="§"/>
            </a:pPr>
            <a:r>
              <a:rPr lang="en-US">
                <a:latin typeface="Times New Roman" pitchFamily="18" charset="0"/>
                <a:cs typeface="Times New Roman" pitchFamily="18" charset="0"/>
              </a:rPr>
              <a:t>Excel does not have a native `DATEADD` function, but you can use arithmetic operations to add days to a date. </a:t>
            </a:r>
          </a:p>
          <a:p>
            <a:pPr marL="914400" lvl="1" indent="-514350" algn="just">
              <a:buFont typeface="Wingdings" pitchFamily="2" charset="2"/>
              <a:buChar char="§"/>
            </a:pPr>
            <a:r>
              <a:rPr lang="en-US">
                <a:latin typeface="Times New Roman" pitchFamily="18" charset="0"/>
                <a:cs typeface="Times New Roman" pitchFamily="18" charset="0"/>
              </a:rPr>
              <a:t>For example, to add 5 days to the date in cell A1, you can use: `=A1 + 5` - To subtract days, you can use: `=A1 - 5`</a:t>
            </a:r>
            <a:endParaRPr lang="en-IN">
              <a:latin typeface="Times New Roman" pitchFamily="18" charset="0"/>
              <a:cs typeface="Times New Roman" pitchFamily="18" charset="0"/>
            </a:endParaRPr>
          </a:p>
        </p:txBody>
      </p:sp>
    </p:spTree>
    <p:extLst>
      <p:ext uri="{BB962C8B-B14F-4D97-AF65-F5344CB8AC3E}">
        <p14:creationId xmlns:p14="http://schemas.microsoft.com/office/powerpoint/2010/main" val="41695225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 y="304800"/>
            <a:ext cx="8218311"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600200" y="4419600"/>
            <a:ext cx="6400800" cy="707886"/>
          </a:xfrm>
          <a:prstGeom prst="rect">
            <a:avLst/>
          </a:prstGeom>
        </p:spPr>
        <p:txBody>
          <a:bodyPr wrap="square">
            <a:spAutoFit/>
          </a:bodyPr>
          <a:lstStyle/>
          <a:p>
            <a:r>
              <a:rPr lang="en-IN" sz="2000" b="1">
                <a:solidFill>
                  <a:srgbClr val="FF0000"/>
                </a:solidFill>
                <a:latin typeface="Times New Roman" pitchFamily="18" charset="0"/>
                <a:cs typeface="Times New Roman" pitchFamily="18" charset="0"/>
              </a:rPr>
              <a:t>=TODAY( ) Returns Current Date</a:t>
            </a:r>
          </a:p>
          <a:p>
            <a:r>
              <a:rPr lang="en-US" sz="2000" b="1">
                <a:solidFill>
                  <a:srgbClr val="FF0000"/>
                </a:solidFill>
                <a:latin typeface="Times New Roman" pitchFamily="18" charset="0"/>
                <a:cs typeface="Times New Roman" pitchFamily="18" charset="0"/>
              </a:rPr>
              <a:t>=NOW( ) </a:t>
            </a:r>
            <a:r>
              <a:rPr lang="en-IN" sz="2000" b="1">
                <a:solidFill>
                  <a:srgbClr val="FF0000"/>
                </a:solidFill>
                <a:latin typeface="Times New Roman" pitchFamily="18" charset="0"/>
                <a:cs typeface="Times New Roman" pitchFamily="18" charset="0"/>
              </a:rPr>
              <a:t>Returns Current date and Time</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267325"/>
            <a:ext cx="475785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5407435"/>
            <a:ext cx="1752600" cy="621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55113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229600" cy="4525963"/>
          </a:xfrm>
        </p:spPr>
        <p:txBody>
          <a:bodyPr/>
          <a:lstStyle/>
          <a:p>
            <a:r>
              <a:rPr lang="en-US" b="1"/>
              <a:t>=DATE(YEAR(A2) + 5, MONTH(A2), DAY(A2))</a:t>
            </a:r>
          </a:p>
          <a:p>
            <a:r>
              <a:rPr lang="en-US" b="1"/>
              <a:t>=DATE(YEAR(A3), MONTH(A3)+2, DAY(A3))</a:t>
            </a:r>
          </a:p>
          <a:p>
            <a:r>
              <a:rPr lang="en-US" b="1"/>
              <a:t>=DATE(YEAR(A4), MONTH(A4), DAY(A4)+20)</a:t>
            </a:r>
          </a:p>
          <a:p>
            <a:endParaRPr lang="en-IN" b="1"/>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2861594"/>
            <a:ext cx="8991601" cy="2243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42213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fontScale="92500"/>
          </a:bodyPr>
          <a:lstStyle/>
          <a:p>
            <a:pPr marL="514350" indent="-514350" algn="just">
              <a:buFont typeface="+mj-lt"/>
              <a:buAutoNum type="arabicPeriod" startAt="3"/>
            </a:pPr>
            <a:r>
              <a:rPr lang="en-US">
                <a:latin typeface="Times New Roman" pitchFamily="18" charset="0"/>
                <a:cs typeface="Times New Roman" pitchFamily="18" charset="0"/>
              </a:rPr>
              <a:t>The </a:t>
            </a:r>
            <a:r>
              <a:rPr lang="en-US" b="1">
                <a:latin typeface="Times New Roman" pitchFamily="18" charset="0"/>
                <a:cs typeface="Times New Roman" pitchFamily="18" charset="0"/>
              </a:rPr>
              <a:t>DATEDIF </a:t>
            </a:r>
            <a:r>
              <a:rPr lang="en-US">
                <a:latin typeface="Times New Roman" pitchFamily="18" charset="0"/>
                <a:cs typeface="Times New Roman" pitchFamily="18" charset="0"/>
              </a:rPr>
              <a:t>Function in Excel is categorized under Excel Date/Time functions. </a:t>
            </a:r>
          </a:p>
          <a:p>
            <a:pPr marL="914400" lvl="1" indent="-514350" algn="just">
              <a:buFont typeface="Wingdings" pitchFamily="2" charset="2"/>
              <a:buChar char="§"/>
            </a:pPr>
            <a:r>
              <a:rPr lang="en-US">
                <a:latin typeface="Times New Roman" pitchFamily="18" charset="0"/>
                <a:cs typeface="Times New Roman" pitchFamily="18" charset="0"/>
              </a:rPr>
              <a:t>As a financial analyst, we may require the number of days, months, or years between two dates. </a:t>
            </a:r>
          </a:p>
          <a:p>
            <a:pPr marL="914400" lvl="1" indent="-514350" algn="just">
              <a:buFont typeface="Wingdings" pitchFamily="2" charset="2"/>
              <a:buChar char="§"/>
            </a:pPr>
            <a:r>
              <a:rPr lang="en-US">
                <a:latin typeface="Times New Roman" pitchFamily="18" charset="0"/>
                <a:cs typeface="Times New Roman" pitchFamily="18" charset="0"/>
              </a:rPr>
              <a:t>The </a:t>
            </a:r>
            <a:r>
              <a:rPr lang="en-US" b="1">
                <a:solidFill>
                  <a:srgbClr val="FF0000"/>
                </a:solidFill>
                <a:latin typeface="Times New Roman" pitchFamily="18" charset="0"/>
                <a:cs typeface="Times New Roman" pitchFamily="18" charset="0"/>
              </a:rPr>
              <a:t>DATEDIF</a:t>
            </a:r>
            <a:r>
              <a:rPr lang="en-US">
                <a:latin typeface="Times New Roman" pitchFamily="18" charset="0"/>
                <a:cs typeface="Times New Roman" pitchFamily="18" charset="0"/>
              </a:rPr>
              <a:t> function helps us calculate the difference.</a:t>
            </a:r>
          </a:p>
          <a:p>
            <a:pPr marL="914400" lvl="1" indent="-514350" algn="just">
              <a:buFont typeface="Wingdings" pitchFamily="2" charset="2"/>
              <a:buChar char="§"/>
            </a:pPr>
            <a:r>
              <a:rPr lang="en-US">
                <a:latin typeface="Times New Roman" pitchFamily="18" charset="0"/>
                <a:cs typeface="Times New Roman" pitchFamily="18" charset="0"/>
              </a:rPr>
              <a:t>The DATEDIF function in Excel calculates the difference between two dates in days, months, or years. </a:t>
            </a:r>
          </a:p>
          <a:p>
            <a:pPr marL="914400" lvl="1" indent="-514350" algn="just">
              <a:buFont typeface="Wingdings" pitchFamily="2" charset="2"/>
              <a:buChar char="§"/>
            </a:pPr>
            <a:r>
              <a:rPr lang="en-US">
                <a:latin typeface="Times New Roman" pitchFamily="18" charset="0"/>
                <a:cs typeface="Times New Roman" pitchFamily="18" charset="0"/>
              </a:rPr>
              <a:t>Its syntax is =DATEDIF(</a:t>
            </a:r>
            <a:r>
              <a:rPr lang="en-US" err="1">
                <a:latin typeface="Times New Roman" pitchFamily="18" charset="0"/>
                <a:cs typeface="Times New Roman" pitchFamily="18" charset="0"/>
              </a:rPr>
              <a:t>start_date</a:t>
            </a:r>
            <a:r>
              <a:rPr lang="en-US">
                <a:latin typeface="Times New Roman" pitchFamily="18" charset="0"/>
                <a:cs typeface="Times New Roman" pitchFamily="18" charset="0"/>
              </a:rPr>
              <a:t>, </a:t>
            </a:r>
            <a:r>
              <a:rPr lang="en-US" err="1">
                <a:latin typeface="Times New Roman" pitchFamily="18" charset="0"/>
                <a:cs typeface="Times New Roman" pitchFamily="18" charset="0"/>
              </a:rPr>
              <a:t>end_date</a:t>
            </a:r>
            <a:r>
              <a:rPr lang="en-US">
                <a:latin typeface="Times New Roman" pitchFamily="18" charset="0"/>
                <a:cs typeface="Times New Roman" pitchFamily="18" charset="0"/>
              </a:rPr>
              <a:t>, unit) with units like “Y” for years, “M” for months, and “D” for days.</a:t>
            </a:r>
            <a:endParaRPr lang="en-IN">
              <a:latin typeface="Times New Roman" pitchFamily="18" charset="0"/>
              <a:cs typeface="Times New Roman" pitchFamily="18" charset="0"/>
            </a:endParaRPr>
          </a:p>
        </p:txBody>
      </p:sp>
    </p:spTree>
    <p:extLst>
      <p:ext uri="{BB962C8B-B14F-4D97-AF65-F5344CB8AC3E}">
        <p14:creationId xmlns:p14="http://schemas.microsoft.com/office/powerpoint/2010/main" val="3774535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Times New Roman" pitchFamily="18" charset="0"/>
                <a:cs typeface="Times New Roman" pitchFamily="18" charset="0"/>
              </a:rPr>
              <a:t>Experiment 2</a:t>
            </a:r>
            <a:endParaRPr lang="en-IN"/>
          </a:p>
        </p:txBody>
      </p:sp>
      <p:sp>
        <p:nvSpPr>
          <p:cNvPr id="3" name="Content Placeholder 2"/>
          <p:cNvSpPr>
            <a:spLocks noGrp="1"/>
          </p:cNvSpPr>
          <p:nvPr>
            <p:ph idx="1"/>
          </p:nvPr>
        </p:nvSpPr>
        <p:spPr/>
        <p:txBody>
          <a:bodyPr/>
          <a:lstStyle/>
          <a:p>
            <a:pPr algn="just"/>
            <a:r>
              <a:rPr lang="en-US" b="1">
                <a:latin typeface="Times New Roman" pitchFamily="18" charset="0"/>
                <a:cs typeface="Times New Roman" pitchFamily="18" charset="0"/>
              </a:rPr>
              <a:t>Working with Data: </a:t>
            </a:r>
            <a:r>
              <a:rPr lang="en-US">
                <a:latin typeface="Times New Roman" pitchFamily="18" charset="0"/>
                <a:cs typeface="Times New Roman" pitchFamily="18" charset="0"/>
              </a:rPr>
              <a:t>Importing data, Data Entry &amp; Manipulation, Sorting &amp; Filtering. </a:t>
            </a:r>
            <a:endParaRPr lang="en-IN">
              <a:latin typeface="Times New Roman" pitchFamily="18" charset="0"/>
              <a:cs typeface="Times New Roman" pitchFamily="18" charset="0"/>
            </a:endParaRPr>
          </a:p>
        </p:txBody>
      </p:sp>
    </p:spTree>
    <p:extLst>
      <p:ext uri="{BB962C8B-B14F-4D97-AF65-F5344CB8AC3E}">
        <p14:creationId xmlns:p14="http://schemas.microsoft.com/office/powerpoint/2010/main" val="8024667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66711"/>
            <a:ext cx="7086600" cy="3136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66800" y="3507497"/>
            <a:ext cx="5181600" cy="3173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78532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47800"/>
            <a:ext cx="76881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600200" y="5257800"/>
            <a:ext cx="6705600" cy="830997"/>
          </a:xfrm>
          <a:prstGeom prst="rect">
            <a:avLst/>
          </a:prstGeom>
        </p:spPr>
        <p:txBody>
          <a:bodyPr wrap="square">
            <a:spAutoFit/>
          </a:bodyPr>
          <a:lstStyle/>
          <a:p>
            <a:r>
              <a:rPr lang="en-IN" sz="2400" b="1">
                <a:latin typeface="Times New Roman" pitchFamily="18" charset="0"/>
                <a:cs typeface="Times New Roman" pitchFamily="18" charset="0"/>
              </a:rPr>
              <a:t>=DATEDIF(B4,C4, "d")</a:t>
            </a:r>
          </a:p>
          <a:p>
            <a:r>
              <a:rPr lang="en-IN" sz="2400" b="1">
                <a:latin typeface="Times New Roman" pitchFamily="18" charset="0"/>
                <a:cs typeface="Times New Roman" pitchFamily="18" charset="0"/>
              </a:rPr>
              <a:t>=DATEDIF("10/05/2015", "10/07/2017", "d")</a:t>
            </a:r>
          </a:p>
        </p:txBody>
      </p:sp>
    </p:spTree>
    <p:extLst>
      <p:ext uri="{BB962C8B-B14F-4D97-AF65-F5344CB8AC3E}">
        <p14:creationId xmlns:p14="http://schemas.microsoft.com/office/powerpoint/2010/main" val="11945831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r>
              <a:rPr lang="en-US" b="1">
                <a:latin typeface="Times New Roman" pitchFamily="18" charset="0"/>
                <a:cs typeface="Times New Roman" pitchFamily="18" charset="0"/>
              </a:rPr>
              <a:t>Number of Weeks:</a:t>
            </a:r>
            <a:endParaRPr lang="en-IN" b="1">
              <a:latin typeface="Times New Roman" pitchFamily="18" charset="0"/>
              <a:cs typeface="Times New Roman" pitchFamily="18" charset="0"/>
            </a:endParaRPr>
          </a:p>
          <a:p>
            <a:pPr marL="0" indent="0">
              <a:buNone/>
            </a:pPr>
            <a:r>
              <a:rPr lang="en-IN" sz="2800">
                <a:latin typeface="Times New Roman" pitchFamily="18" charset="0"/>
                <a:cs typeface="Times New Roman" pitchFamily="18" charset="0"/>
              </a:rPr>
              <a:t>=(DATEDIF(C12,D12,"d")/7)</a:t>
            </a:r>
          </a:p>
          <a:p>
            <a:pPr marL="0" indent="0">
              <a:buNone/>
            </a:pPr>
            <a:r>
              <a:rPr lang="en-IN" sz="2800">
                <a:latin typeface="Times New Roman" pitchFamily="18" charset="0"/>
                <a:cs typeface="Times New Roman" pitchFamily="18" charset="0"/>
              </a:rPr>
              <a:t>=(DATEDIF(C13,D13,"d")/7)</a:t>
            </a:r>
          </a:p>
          <a:p>
            <a:pPr marL="0" indent="0">
              <a:buNone/>
            </a:pPr>
            <a:r>
              <a:rPr lang="en-IN" sz="2800">
                <a:latin typeface="Times New Roman" pitchFamily="18" charset="0"/>
                <a:cs typeface="Times New Roman" pitchFamily="18" charset="0"/>
              </a:rPr>
              <a:t>=(DATEDIF(C14,D14,"d")/7)</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362200"/>
            <a:ext cx="8153400" cy="3574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99269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8957579" cy="2856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124046" y="4267200"/>
            <a:ext cx="7105554" cy="1200329"/>
          </a:xfrm>
          <a:prstGeom prst="rect">
            <a:avLst/>
          </a:prstGeom>
        </p:spPr>
        <p:txBody>
          <a:bodyPr wrap="square">
            <a:spAutoFit/>
          </a:bodyPr>
          <a:lstStyle/>
          <a:p>
            <a:r>
              <a:rPr lang="en-IN" sz="2400" b="1">
                <a:latin typeface="Times New Roman" pitchFamily="18" charset="0"/>
                <a:cs typeface="Times New Roman" pitchFamily="18" charset="0"/>
              </a:rPr>
              <a:t>=DATEDIF(C6, D6, "m")</a:t>
            </a:r>
          </a:p>
          <a:p>
            <a:r>
              <a:rPr lang="en-IN" sz="2400" b="1">
                <a:latin typeface="Times New Roman" pitchFamily="18" charset="0"/>
                <a:cs typeface="Times New Roman" pitchFamily="18" charset="0"/>
              </a:rPr>
              <a:t>=DATEDIF(H6, I6, "ym")</a:t>
            </a:r>
          </a:p>
          <a:p>
            <a:r>
              <a:rPr lang="en-IN" sz="2400" b="1">
                <a:latin typeface="Times New Roman" pitchFamily="18" charset="0"/>
                <a:cs typeface="Times New Roman" pitchFamily="18" charset="0"/>
              </a:rPr>
              <a:t>=EDATE(B15,(DATEDIF(B15,C15,"y")+1)*12)</a:t>
            </a:r>
          </a:p>
        </p:txBody>
      </p:sp>
    </p:spTree>
    <p:extLst>
      <p:ext uri="{BB962C8B-B14F-4D97-AF65-F5344CB8AC3E}">
        <p14:creationId xmlns:p14="http://schemas.microsoft.com/office/powerpoint/2010/main" val="33487178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676400"/>
            <a:ext cx="655092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133600" y="5934045"/>
            <a:ext cx="5768675" cy="400110"/>
          </a:xfrm>
          <a:prstGeom prst="rect">
            <a:avLst/>
          </a:prstGeom>
        </p:spPr>
        <p:txBody>
          <a:bodyPr wrap="square">
            <a:spAutoFit/>
          </a:bodyPr>
          <a:lstStyle/>
          <a:p>
            <a:r>
              <a:rPr lang="en-IN" sz="2000" b="1">
                <a:latin typeface="Times New Roman" pitchFamily="18" charset="0"/>
                <a:cs typeface="Times New Roman" pitchFamily="18" charset="0"/>
              </a:rPr>
              <a:t>=EDATE(B15,(DATEDIF(B15,C15,"y")+1)*12)</a:t>
            </a:r>
          </a:p>
        </p:txBody>
      </p:sp>
      <p:sp>
        <p:nvSpPr>
          <p:cNvPr id="5" name="Rectangle 4"/>
          <p:cNvSpPr/>
          <p:nvPr/>
        </p:nvSpPr>
        <p:spPr>
          <a:xfrm>
            <a:off x="1052512" y="614065"/>
            <a:ext cx="7634287" cy="1015663"/>
          </a:xfrm>
          <a:prstGeom prst="rect">
            <a:avLst/>
          </a:prstGeom>
        </p:spPr>
        <p:txBody>
          <a:bodyPr wrap="square">
            <a:spAutoFit/>
          </a:bodyPr>
          <a:lstStyle/>
          <a:p>
            <a:pPr algn="just"/>
            <a:r>
              <a:rPr lang="en-US" sz="2000" b="1">
                <a:latin typeface="Times New Roman" pitchFamily="18" charset="0"/>
                <a:cs typeface="Times New Roman" pitchFamily="18" charset="0"/>
              </a:rPr>
              <a:t>Suppose a flower store is required to send flowers to its customers on an anniversary date. We wish to calculate the next anniversary date. The data given are:</a:t>
            </a:r>
            <a:endParaRPr lang="en-IN" sz="2000" b="1">
              <a:latin typeface="Times New Roman" pitchFamily="18" charset="0"/>
              <a:cs typeface="Times New Roman" pitchFamily="18" charset="0"/>
            </a:endParaRPr>
          </a:p>
        </p:txBody>
      </p:sp>
    </p:spTree>
    <p:extLst>
      <p:ext uri="{BB962C8B-B14F-4D97-AF65-F5344CB8AC3E}">
        <p14:creationId xmlns:p14="http://schemas.microsoft.com/office/powerpoint/2010/main" val="21225793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lnSpcReduction="10000"/>
          </a:bodyPr>
          <a:lstStyle/>
          <a:p>
            <a:pPr marL="0" indent="0">
              <a:buNone/>
            </a:pPr>
            <a:r>
              <a:rPr lang="en-US">
                <a:latin typeface="Times New Roman" pitchFamily="18" charset="0"/>
                <a:cs typeface="Times New Roman" pitchFamily="18" charset="0"/>
              </a:rPr>
              <a:t>4. </a:t>
            </a:r>
            <a:r>
              <a:rPr lang="en-IN" b="1">
                <a:latin typeface="Times New Roman" pitchFamily="18" charset="0"/>
                <a:cs typeface="Times New Roman" pitchFamily="18" charset="0"/>
              </a:rPr>
              <a:t>TIMEVALUE Function:</a:t>
            </a:r>
          </a:p>
          <a:p>
            <a:pPr algn="just"/>
            <a:r>
              <a:rPr lang="en-US">
                <a:latin typeface="Times New Roman" pitchFamily="18" charset="0"/>
                <a:cs typeface="Times New Roman" pitchFamily="18" charset="0"/>
              </a:rPr>
              <a:t>The TIMEVALUE Function</a:t>
            </a:r>
            <a:r>
              <a:rPr lang="en-US" baseline="30000">
                <a:latin typeface="Times New Roman" pitchFamily="18" charset="0"/>
                <a:cs typeface="Times New Roman" pitchFamily="18" charset="0"/>
              </a:rPr>
              <a:t> </a:t>
            </a:r>
            <a:r>
              <a:rPr lang="en-US">
                <a:latin typeface="Times New Roman" pitchFamily="18" charset="0"/>
                <a:cs typeface="Times New Roman" pitchFamily="18" charset="0"/>
              </a:rPr>
              <a:t>is categorized under Excel DATE/TIME functions. </a:t>
            </a:r>
          </a:p>
          <a:p>
            <a:pPr algn="just"/>
            <a:r>
              <a:rPr lang="en-US">
                <a:latin typeface="Times New Roman" pitchFamily="18" charset="0"/>
                <a:cs typeface="Times New Roman" pitchFamily="18" charset="0"/>
              </a:rPr>
              <a:t>TIMEVALUE helps us </a:t>
            </a:r>
            <a:r>
              <a:rPr lang="en-US" b="1">
                <a:solidFill>
                  <a:srgbClr val="FF0000"/>
                </a:solidFill>
                <a:latin typeface="Times New Roman" pitchFamily="18" charset="0"/>
                <a:cs typeface="Times New Roman" pitchFamily="18" charset="0"/>
              </a:rPr>
              <a:t>convert a text representation of a time to MS Excel time.</a:t>
            </a:r>
          </a:p>
          <a:p>
            <a:pPr algn="just"/>
            <a:r>
              <a:rPr lang="en-US">
                <a:latin typeface="Times New Roman" pitchFamily="18" charset="0"/>
                <a:cs typeface="Times New Roman" pitchFamily="18" charset="0"/>
              </a:rPr>
              <a:t>In MS Excel, time is stored internally as a numerical value. It doesn’t recognize time in text form. </a:t>
            </a:r>
          </a:p>
          <a:p>
            <a:pPr algn="just"/>
            <a:r>
              <a:rPr lang="en-US">
                <a:latin typeface="Times New Roman" pitchFamily="18" charset="0"/>
                <a:cs typeface="Times New Roman" pitchFamily="18" charset="0"/>
              </a:rPr>
              <a:t>Hence, the TIMEVALUE function allows us to convert the text representation of a time into a decimal that is recognizable as time.</a:t>
            </a:r>
          </a:p>
          <a:p>
            <a:pPr marL="0" indent="0">
              <a:buNone/>
            </a:pPr>
            <a:endParaRPr lang="en-IN" b="1">
              <a:latin typeface="Times New Roman" pitchFamily="18" charset="0"/>
              <a:cs typeface="Times New Roman" pitchFamily="18" charset="0"/>
            </a:endParaRPr>
          </a:p>
          <a:p>
            <a:pPr marL="0" indent="0">
              <a:buNone/>
            </a:pPr>
            <a:endParaRPr lang="en-IN"/>
          </a:p>
        </p:txBody>
      </p:sp>
    </p:spTree>
    <p:extLst>
      <p:ext uri="{BB962C8B-B14F-4D97-AF65-F5344CB8AC3E}">
        <p14:creationId xmlns:p14="http://schemas.microsoft.com/office/powerpoint/2010/main" val="20125574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762000"/>
            <a:ext cx="8465662"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95549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IN">
                <a:latin typeface="Times New Roman" pitchFamily="18" charset="0"/>
                <a:cs typeface="Times New Roman" pitchFamily="18" charset="0"/>
              </a:rPr>
              <a:t>=TIMEVALUE("8:30 PM")</a:t>
            </a:r>
          </a:p>
          <a:p>
            <a:pPr marL="0" indent="0">
              <a:buNone/>
            </a:pPr>
            <a:r>
              <a:rPr lang="en-IN">
                <a:latin typeface="Times New Roman" pitchFamily="18" charset="0"/>
                <a:cs typeface="Times New Roman" pitchFamily="18" charset="0"/>
              </a:rPr>
              <a:t>=TIMEVALUE("8:30 AM")</a:t>
            </a:r>
          </a:p>
          <a:p>
            <a:pPr marL="0" indent="0">
              <a:buNone/>
            </a:pPr>
            <a:r>
              <a:rPr lang="en-IN">
                <a:latin typeface="Times New Roman" pitchFamily="18" charset="0"/>
                <a:cs typeface="Times New Roman" pitchFamily="18" charset="0"/>
              </a:rPr>
              <a:t>=TIMEVALUE("18:30:00")</a:t>
            </a:r>
          </a:p>
          <a:p>
            <a:pPr marL="0" indent="0">
              <a:buNone/>
            </a:pPr>
            <a:r>
              <a:rPr lang="en-IN">
                <a:latin typeface="Times New Roman" pitchFamily="18" charset="0"/>
                <a:cs typeface="Times New Roman" pitchFamily="18" charset="0"/>
              </a:rPr>
              <a:t>=TIMEVALUE("00:08:30 PM")</a:t>
            </a:r>
          </a:p>
          <a:p>
            <a:pPr marL="0" indent="0">
              <a:buNone/>
            </a:pPr>
            <a:r>
              <a:rPr lang="en-IN">
                <a:latin typeface="Times New Roman" pitchFamily="18" charset="0"/>
                <a:cs typeface="Times New Roman" pitchFamily="18" charset="0"/>
              </a:rPr>
              <a:t>=TIMEVALUE("1/1/2017 8:30 PM")</a:t>
            </a:r>
          </a:p>
          <a:p>
            <a:pPr marL="0" indent="0">
              <a:buNone/>
            </a:pPr>
            <a:r>
              <a:rPr lang="en-IN">
                <a:latin typeface="Times New Roman" pitchFamily="18" charset="0"/>
                <a:cs typeface="Times New Roman" pitchFamily="18" charset="0"/>
              </a:rPr>
              <a:t>=TIMEVALUE("8:30 PM") - TIMEVALUE("8:30 AM")</a:t>
            </a:r>
          </a:p>
        </p:txBody>
      </p:sp>
    </p:spTree>
    <p:extLst>
      <p:ext uri="{BB962C8B-B14F-4D97-AF65-F5344CB8AC3E}">
        <p14:creationId xmlns:p14="http://schemas.microsoft.com/office/powerpoint/2010/main" val="28703286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458200" cy="5973763"/>
          </a:xfrm>
        </p:spPr>
        <p:txBody>
          <a:bodyPr>
            <a:normAutofit/>
          </a:bodyPr>
          <a:lstStyle/>
          <a:p>
            <a:pPr algn="just"/>
            <a:r>
              <a:rPr lang="en-US">
                <a:latin typeface="Times New Roman" pitchFamily="18" charset="0"/>
                <a:cs typeface="Times New Roman" pitchFamily="18" charset="0"/>
              </a:rPr>
              <a:t>Suppose we imported data in the following format: </a:t>
            </a:r>
            <a:endParaRPr lang="en-IN">
              <a:latin typeface="Times New Roman" pitchFamily="18" charset="0"/>
              <a:cs typeface="Times New Roman" pitchFamily="18" charset="0"/>
            </a:endParaRPr>
          </a:p>
          <a:p>
            <a:pPr marL="0" indent="0" algn="just">
              <a:buNone/>
            </a:pPr>
            <a:endParaRPr lang="en-IN">
              <a:latin typeface="Times New Roman" pitchFamily="18" charset="0"/>
              <a:cs typeface="Times New Roman" pitchFamily="18" charset="0"/>
            </a:endParaRPr>
          </a:p>
          <a:p>
            <a:pPr marL="0" indent="0" algn="just">
              <a:buNone/>
            </a:pPr>
            <a:endParaRPr lang="en-US">
              <a:latin typeface="Times New Roman" pitchFamily="18" charset="0"/>
              <a:cs typeface="Times New Roman" pitchFamily="18" charset="0"/>
            </a:endParaRPr>
          </a:p>
          <a:p>
            <a:pPr algn="just"/>
            <a:r>
              <a:rPr lang="en-US">
                <a:latin typeface="Times New Roman" pitchFamily="18" charset="0"/>
                <a:cs typeface="Times New Roman" pitchFamily="18" charset="0"/>
              </a:rPr>
              <a:t>Now we wish to put date and time in separate columns. </a:t>
            </a:r>
          </a:p>
          <a:p>
            <a:pPr algn="just"/>
            <a:r>
              <a:rPr lang="en-US">
                <a:latin typeface="Times New Roman" pitchFamily="18" charset="0"/>
                <a:cs typeface="Times New Roman" pitchFamily="18" charset="0"/>
              </a:rPr>
              <a:t>For this, we can use the formulas </a:t>
            </a:r>
          </a:p>
          <a:p>
            <a:pPr marL="0" indent="0" algn="just">
              <a:buNone/>
            </a:pPr>
            <a:r>
              <a:rPr lang="en-US">
                <a:latin typeface="Times New Roman" pitchFamily="18" charset="0"/>
                <a:cs typeface="Times New Roman" pitchFamily="18" charset="0"/>
              </a:rPr>
              <a:t>=DATEVALUE(LEFT(B5,10)) and =TIMEVALUE(MID(B5,12,8)).</a:t>
            </a:r>
            <a:endParaRPr lang="en-IN">
              <a:latin typeface="Times New Roman" pitchFamily="18" charset="0"/>
              <a:cs typeface="Times New Roman" pitchFamily="18" charset="0"/>
            </a:endParaRPr>
          </a:p>
          <a:p>
            <a:pPr marL="0" indent="0">
              <a:buNone/>
            </a:pPr>
            <a:endParaRPr lang="en-IN">
              <a:latin typeface="Times New Roman" pitchFamily="18" charset="0"/>
              <a:cs typeface="Times New Roman" pitchFamily="18" charset="0"/>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685800"/>
            <a:ext cx="535305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51898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fontScale="92500" lnSpcReduction="20000"/>
          </a:bodyPr>
          <a:lstStyle/>
          <a:p>
            <a:pPr algn="just"/>
            <a:r>
              <a:rPr lang="en-US">
                <a:latin typeface="Times New Roman" pitchFamily="18" charset="0"/>
                <a:cs typeface="Times New Roman" pitchFamily="18" charset="0"/>
              </a:rPr>
              <a:t>To get the date, we extract the first 10 characters of the value with LEFT: </a:t>
            </a:r>
            <a:r>
              <a:rPr lang="en-US" b="1">
                <a:solidFill>
                  <a:srgbClr val="FF0000"/>
                </a:solidFill>
                <a:latin typeface="Times New Roman" pitchFamily="18" charset="0"/>
                <a:cs typeface="Times New Roman" pitchFamily="18" charset="0"/>
              </a:rPr>
              <a:t>so DATEVALUE(LEFT(B5,10)) will return the date as 03/01/17.</a:t>
            </a:r>
          </a:p>
          <a:p>
            <a:pPr algn="just"/>
            <a:r>
              <a:rPr lang="en-US">
                <a:latin typeface="Times New Roman" pitchFamily="18" charset="0"/>
                <a:cs typeface="Times New Roman" pitchFamily="18" charset="0"/>
              </a:rPr>
              <a:t>The result is a text string. </a:t>
            </a:r>
          </a:p>
          <a:p>
            <a:pPr algn="just"/>
            <a:r>
              <a:rPr lang="en-US">
                <a:latin typeface="Times New Roman" pitchFamily="18" charset="0"/>
                <a:cs typeface="Times New Roman" pitchFamily="18" charset="0"/>
              </a:rPr>
              <a:t>For Excel to interpret it as a date, we wrap LEFT in DATEVALUE, which converts the text into a proper Excel date value.</a:t>
            </a:r>
          </a:p>
          <a:p>
            <a:pPr algn="just"/>
            <a:r>
              <a:rPr lang="en-US">
                <a:latin typeface="Times New Roman" pitchFamily="18" charset="0"/>
                <a:cs typeface="Times New Roman" pitchFamily="18" charset="0"/>
              </a:rPr>
              <a:t>For the time, we extract 8 characters from the middle of the value with MID: MID(B5,12,8), which returns “12:28:48.” </a:t>
            </a:r>
          </a:p>
          <a:p>
            <a:pPr algn="just"/>
            <a:r>
              <a:rPr lang="en-US">
                <a:latin typeface="Times New Roman" pitchFamily="18" charset="0"/>
                <a:cs typeface="Times New Roman" pitchFamily="18" charset="0"/>
              </a:rPr>
              <a:t>The result is in text form, so we use TIMEVALUE to interpret and convert it into Excel time.</a:t>
            </a:r>
          </a:p>
          <a:p>
            <a:endParaRPr lang="en-IN"/>
          </a:p>
        </p:txBody>
      </p:sp>
    </p:spTree>
    <p:extLst>
      <p:ext uri="{BB962C8B-B14F-4D97-AF65-F5344CB8AC3E}">
        <p14:creationId xmlns:p14="http://schemas.microsoft.com/office/powerpoint/2010/main" val="26824157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9FCD52810D05841B4ED15C44FBDDD85" ma:contentTypeVersion="4" ma:contentTypeDescription="Create a new document." ma:contentTypeScope="" ma:versionID="43cd8f4370a6deca731845ed3c2b9b3a">
  <xsd:schema xmlns:xsd="http://www.w3.org/2001/XMLSchema" xmlns:xs="http://www.w3.org/2001/XMLSchema" xmlns:p="http://schemas.microsoft.com/office/2006/metadata/properties" xmlns:ns2="f13128fb-08e3-4b98-b5af-4468e4af5e81" targetNamespace="http://schemas.microsoft.com/office/2006/metadata/properties" ma:root="true" ma:fieldsID="72fafce6c9337d4b374ddc02e5191974" ns2:_="">
    <xsd:import namespace="f13128fb-08e3-4b98-b5af-4468e4af5e8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3128fb-08e3-4b98-b5af-4468e4af5e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D0212FB-BFEB-4C05-9C11-C1D8969BA007}">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768AEFF-A116-4510-A5FF-D43F7AD58999}">
  <ds:schemaRefs>
    <ds:schemaRef ds:uri="f13128fb-08e3-4b98-b5af-4468e4af5e8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A67163E-B3D1-4E3A-9027-B643D85081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201</Slides>
  <Notes>3</Notes>
  <HiddenSlides>0</HiddenSlides>
  <ScaleCrop>false</ScaleCrop>
  <HeadingPairs>
    <vt:vector size="4" baseType="variant">
      <vt:variant>
        <vt:lpstr>Theme</vt:lpstr>
      </vt:variant>
      <vt:variant>
        <vt:i4>1</vt:i4>
      </vt:variant>
      <vt:variant>
        <vt:lpstr>Slide Titles</vt:lpstr>
      </vt:variant>
      <vt:variant>
        <vt:i4>201</vt:i4>
      </vt:variant>
    </vt:vector>
  </HeadingPairs>
  <TitlesOfParts>
    <vt:vector size="202" baseType="lpstr">
      <vt:lpstr>Office Theme</vt:lpstr>
      <vt:lpstr>Laboratory Title: Data Analytics with Excel Laboratory Code: BCS358A</vt:lpstr>
      <vt:lpstr>COURSE OUTCOMES:</vt:lpstr>
      <vt:lpstr>PowerPoint Presentation</vt:lpstr>
      <vt:lpstr>PowerPoint Presentation</vt:lpstr>
      <vt:lpstr>Evaluation Sheet</vt:lpstr>
      <vt:lpstr>Experiment 1</vt:lpstr>
      <vt:lpstr>Formulas</vt:lpstr>
      <vt:lpstr>Given Data</vt:lpstr>
      <vt:lpstr>Experiment 2</vt:lpstr>
      <vt:lpstr>PowerPoint Presentation</vt:lpstr>
      <vt:lpstr>Data from web</vt:lpstr>
      <vt:lpstr>Experiment 3</vt:lpstr>
      <vt:lpstr>Data validation</vt:lpstr>
      <vt:lpstr>Data Validation to Cells </vt:lpstr>
      <vt:lpstr>PowerPoint Presentation</vt:lpstr>
      <vt:lpstr>PowerPoint Presentation</vt:lpstr>
      <vt:lpstr>PowerPoint Presentation</vt:lpstr>
      <vt:lpstr>A Pivot Table</vt:lpstr>
      <vt:lpstr>PowerPoint Presentation</vt:lpstr>
      <vt:lpstr>PowerPoint Presentation</vt:lpstr>
      <vt:lpstr>Pivot Charts:</vt:lpstr>
      <vt:lpstr>PowerPoint Presentation</vt:lpstr>
      <vt:lpstr>PowerPoint Presentation</vt:lpstr>
      <vt:lpstr>PowerPoint Presentation</vt:lpstr>
      <vt:lpstr>PowerPoint Presentation</vt:lpstr>
      <vt:lpstr>PowerPoint Presentation</vt:lpstr>
      <vt:lpstr>Experiment 4</vt:lpstr>
      <vt:lpstr>Conditional Formatting: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Chart and graphs</vt:lpstr>
      <vt:lpstr>PowerPoint Presentation</vt:lpstr>
      <vt:lpstr>What if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Experiment 5: </vt:lpstr>
      <vt:lpstr>UPPER and LOWER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Experiment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Parsing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 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 9.</vt:lpstr>
      <vt:lpstr>LEARNING OBJECTIVES:</vt:lpstr>
      <vt:lpstr>PowerPoint Presentation</vt:lpstr>
      <vt:lpstr>PowerPoint Presentation</vt:lpstr>
      <vt:lpstr>PowerPoint Presentation</vt:lpstr>
      <vt:lpstr>PowerPoint Presentation</vt:lpstr>
      <vt:lpstr>PowerPoint Presentation</vt:lpstr>
      <vt:lpstr>PowerPoint Presentation</vt:lpstr>
      <vt:lpstr>Exp. 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 11</vt:lpstr>
      <vt:lpstr>PowerPoint Presentation</vt:lpstr>
      <vt:lpstr>PowerPoint Presentation</vt:lpstr>
      <vt:lpstr>PowerPoint Presentation</vt:lpstr>
      <vt:lpstr>PowerPoint Presentation</vt:lpstr>
      <vt:lpstr>PowerPoint Presentation</vt:lpstr>
      <vt:lpstr>Exp.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Laboratory Title: Data Analytics with Excel Laboratory Code: BCS358A</dc:title>
  <dc:creator>PC</dc:creator>
  <cp:revision>20</cp:revision>
  <dcterms:created xsi:type="dcterms:W3CDTF">2006-08-16T00:00:00Z</dcterms:created>
  <dcterms:modified xsi:type="dcterms:W3CDTF">2024-12-08T12:37:31Z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0x010100A9FCD52810D05841B4ED15C44FBDDD85</vt:lpwstr>
  </property>
</Properties>
</file>